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7" r:id="rId2"/>
    <p:sldId id="258" r:id="rId3"/>
    <p:sldId id="333" r:id="rId4"/>
    <p:sldId id="335" r:id="rId5"/>
    <p:sldId id="334" r:id="rId6"/>
    <p:sldId id="332" r:id="rId7"/>
    <p:sldId id="338" r:id="rId8"/>
    <p:sldId id="341" r:id="rId9"/>
    <p:sldId id="342" r:id="rId10"/>
    <p:sldId id="343" r:id="rId11"/>
    <p:sldId id="337" r:id="rId12"/>
    <p:sldId id="344" r:id="rId13"/>
    <p:sldId id="348" r:id="rId14"/>
    <p:sldId id="346" r:id="rId15"/>
    <p:sldId id="345" r:id="rId16"/>
    <p:sldId id="336" r:id="rId17"/>
    <p:sldId id="359" r:id="rId18"/>
    <p:sldId id="347" r:id="rId19"/>
    <p:sldId id="349" r:id="rId20"/>
    <p:sldId id="354" r:id="rId21"/>
    <p:sldId id="350" r:id="rId22"/>
    <p:sldId id="352" r:id="rId23"/>
    <p:sldId id="353" r:id="rId24"/>
    <p:sldId id="351" r:id="rId25"/>
    <p:sldId id="355" r:id="rId26"/>
    <p:sldId id="356" r:id="rId27"/>
    <p:sldId id="358" r:id="rId28"/>
    <p:sldId id="259" r:id="rId29"/>
    <p:sldId id="260" r:id="rId30"/>
    <p:sldId id="360" r:id="rId31"/>
    <p:sldId id="357" r:id="rId32"/>
    <p:sldId id="361" r:id="rId33"/>
    <p:sldId id="362" r:id="rId34"/>
    <p:sldId id="273" r:id="rId35"/>
    <p:sldId id="293" r:id="rId36"/>
    <p:sldId id="294" r:id="rId37"/>
    <p:sldId id="295" r:id="rId38"/>
    <p:sldId id="298" r:id="rId39"/>
    <p:sldId id="3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varScale="1">
        <p:scale>
          <a:sx n="104" d="100"/>
          <a:sy n="104" d="100"/>
        </p:scale>
        <p:origin x="8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19.2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0 113 16383,'63'-3'0,"0"2"0,-8 5 0,11 1 0,19-2 0,-34 0 0,2-1 0,4-1 0,2 0 0,10 2 0,1 0 0,-3-1 0,1 0 0,4 1 0,0 0 0,-3 0 0,-2 0 0,-10 0 0,-2 0 0,6 0 0,-1 0 0,-8-1 0,0 1 0,11-2 0,1 0 0,4 0 0,5 0 0,-8-1 0,4 1 0,-2-1 0,16 1 0,-1-1 0,18 0 0,-4 0 0,-28 0 0,-6-1 0,-10 0 0,-1 1 0,49 1 0,-23-1 0,3 2 0,11 0 0,-1-2 0,-31 0 0,1 0 0,0-1 0,0 0 0,6-1 0,2 0 0,3 0 0,-2 1 0,-10 0 0,-2 1 0,1-1 0,-1 0 0,37 1 0,-1-4 0,-5 2 0,5 0 0,-13-1 0,19 1 0,-49 1 0,1 0 0,9 0 0,3 0 0,7 2 0,2 0 0,-3 0 0,2 0 0,18 2 0,3-1 0,1-1 0,3 0 0,-21 0 0,2-1 0,0 1 0,-4 0 0,-1 1 0,-2-1 0,24-1 0,-4 1 0,-10 1 0,-5 1 0,-12-1 0,-3 0 0,2 1 0,1 0 0,3-1 0,-1 0 0,-4 0 0,1 0 0,11-2 0,0 0 0,-3 0 0,1 0 0,7-1 0,2 0 0,0 1 0,-1-1 0,-7 0 0,0 1 0,3 0 0,-1 1 0,-6 0 0,1 1 0,7-1 0,1 2 0,0 0 0,-1 0 0,-6-1 0,0 0 0,5 2 0,-1 0 0,-5-1 0,0 0 0,7 0 0,3 0 0,6 1 0,2 0 0,-3 1 0,2-1 0,-14-1 0,2 0 0,0 0 0,-1 2 0,0 1 0,2-1 0,8-2 0,2-1 0,0 1 0,-1 2 0,1 0 0,-2-1 0,-8-3 0,-1 0 0,1 0 0,6 1 0,1 0 0,-2 0 0,-5-1 0,-2 0 0,1 0 0,8 0 0,1-1 0,0 1 0,-1 1 0,-1-1 0,-1 1 0,-8-2 0,-2 0 0,1 0 0,3 1 0,1 0 0,-2-1 0,17-2 0,-3 0 0,5 2 0,-1-1 0,-9-1 0,-3 0 0,-10 1 0,-1 1 0,6 0 0,1-1 0,-7 0 0,0 1 0,9-1 0,0 2 0,-1-1 0,-2 1 0,-6 0 0,0 0 0,4 1 0,-1-1 0,-11 0 0,0-1 0,1 0 0,0-1 0,-5-1 0,-1 0 0,39-5 0,-13-1 0,-4-2 0,-9 1 0,5 0 0,0 1 0,-7 1 0,9-1 0,6 2 0,-31 3 0,2 1 0,3 1 0,1 0 0,6 1 0,3 0 0,10 0 0,1 0 0,1 0 0,1 0 0,1 0 0,2-2 0,10 0 0,-2 0 0,-18 1 0,1-1 0,17-1 0,0 0 0,-13 2 0,-1 0 0,6-4 0,-1 0 0,0 1 0,-1-1 0,-9-1 0,-1-1 0,5 1 0,0-1 0,-9 0 0,0-1 0,3 0 0,0-2 0,-3 1 0,-2 0 0,-11 1 0,0 0 0,-1-1 0,0 1 0,35-8 0,-8 0 0,-9 2 0,-21 4 0,0 2 0,-4 5 0,13-1 0,9 3 0,1 1 0,13 0 0,-4 2 0,9-2 0,8 1 0,-1 1 0,-16 3 0,3 1 0,-18-3 0,0 1 0,23 1 0,0 1 0,-24-3 0,-2 1 0,10-1 0,2 0 0,-2 1 0,0 0 0,10-1 0,0-1 0,-1 0 0,-1-1 0,-11-1 0,0 0 0,1 1 0,-2 0 0,-7 0 0,-1 0 0,3 1 0,1 0 0,2-1 0,-2 0 0,-6 0 0,-1 0 0,4-1 0,0 0 0,-2-1 0,0 0 0,4 0 0,1 0 0,2-1 0,-2 0 0,-7 0 0,-2 0 0,4 0 0,-1 0 0,44-4 0,-45 4 0,0 0 0,0 0 0,0 0 0,46-1 0,-39 1 0,1 0 0,0-2 0,1 0 0,8 0 0,1-1 0,-6 1 0,-1 0 0,-7 2 0,-1 0 0,-1 1 0,-1 1 0,34 0 0,-8 0 0,-17 1 0,-19-1 0,-2 2 0,-6-2 0,-4 0 0,-5 0 0,-9 0 0,-5-1 0,2 0 0,0 0 0,13 4 0,0 0 0,5 3 0,4-1 0,-9-1 0,-5-3 0,-63 12 0,24-9 0,-43 8 0,48-10 0,-8 0 0,-11 3 0,-18 3 0,17-2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30.7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0 121 16383,'59'-2'0,"10"2"0,-10-1 0,17 2 0,-2 1 0,3 3 0,3-1 0,-2-1 0,-3 0 0,-2-2 0,-13 0 0,-9-1 0,-18 0 0,-9 0 0,-6 1 0,6 0 0,8 1 0,19 0 0,4 0 0,22-1 0,-4 1 0,0-2 0,-13 2 0,-8-2 0,-5 0 0,7 0 0,7 0 0,6 1 0,0 0 0,4-1 0,-11-1 0,-3 0 0,-11 1 0,-4 0 0,0 0 0,-1-2 0,5 2 0,-2 0 0,0 0 0,4 2 0,0-2 0,3 0 0,-1 1 0,-7-1 0,2 2 0,1-2 0,11 1 0,7 0 0,2 0 0,6 1 0,3-2 0,4 4 0,1-3 0,-9 4 0,7-2 0,-4 1 0,19 1 0,1-1 0,-7-1 0,-1 2 0,-12 1 0,7-3 0,-2 2 0,-6-5 0,-1 2 0,-8-2 0,3 3 0,-5-1 0,-9 4 0,1-4 0,-4 2 0,5-3 0,-1 0 0,2-1 0,9 0 0,6-3 0,16 2 0,6-2 0,-8 1 0,11 2 0,-11-2 0,9 2 0,-3 0 0,-12 0 0,-2 0 0,-13 0 0,5-1 0,4 0 0,-1 0 0,16 1 0,-8-2 0,7 2 0,-4-3 0,-11-1 0,9-3 0,-3 0 0,5-4 0,6 2 0,-9 3 0,10 0 0,-8 4 0,14-2 0,-3-1 0,2 2 0,-40 1 0,0 1 0,-3 1 0,0 0 0,4 0 0,1 0 0,-2-1 0,-2 0 0,36 1 0,4-2 0,-16 2 0,0 0 0,-12 0 0,-8 0 0,-4 0 0,-9 0 0,4 0 0,2 0 0,-4 0 0,8 0 0,1 0 0,7 0 0,6 0 0,0 0 0,7-1 0,0 0 0,19 1 0,-43 2 0,2 0 0,1-1 0,1 1 0,11-1 0,1 1 0,-2-2 0,0 0 0,2 0 0,1 0 0,1 0 0,-2 0 0,-11 0 0,-2 0 0,4 0 0,1 0 0,-4 1 0,0 0 0,5 0 0,2 0 0,7 1 0,1 0 0,-7-1 0,-1 0 0,5 1 0,-3-1 0,33 0 0,-9 1 0,-27-2 0,-14 0 0,-5-3 0,4 2 0,15-3 0,6 2 0,-1 0 0,8-1 0,-10 1 0,15-2 0,2-1 0,-5 1 0,7-1 0,-36 3 0,-9 0 0,-28 2 0,-1 0 0,12 2 0,6 0 0,17 1 0,7-2 0,17-1 0,7 0 0,-25-2 0,2-1 0,5 2 0,1-1 0,10-3 0,1-1 0,6 2 0,0-1 0,-1-2 0,-1 0 0,-11 0 0,-2 0 0,-2 0 0,-4-1 0,20-1 0,-17 1 0,-24 5 0,-18 0 0,-5 0 0,14 1 0,0-1 0,27-2 0,-3 2 0,34-1 0,-4 3 0,-26 1 0,2 0 0,43-2 0,-46 1 0,0 0 0,44-3 0,-8 1 0,-12 1 0,-3 0 0,-8 2 0,3 0 0,-10 1 0,1 0 0,-11 1 0,4 0 0,-2 0 0,4-1 0,-1-1 0,14 2 0,-1 0 0,9 0 0,-13 0 0,-4 3 0,-9 2 0,0 1 0,-1-1 0,-6 1 0,-5-2 0,-1 1 0,-5-2 0,1 0 0,-5-3 0,-2 2 0,-7-4 0,-1 3 0,2 1 0,-3 0 0,2 2 0,-4 1 0,2 0 0,2 0 0,-2-3 0,2-2 0,-1-2 0,-2 0 0,3 0 0,-1-1 0,-1 0 0,3-2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40.2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16383,'59'3'0,"3"0"0,26 4 0,-27-2 0,7 1 0,26 3 0,8 2 0,-19-4 0,4 1 0,0 0 0,-2 0 0,1 1 0,3 0 0,-12-2 0,3-1 0,0 1 0,-2-1 0,13 1 0,-2 0 0,2-1 0,-14-2 0,2-1 0,1 0 0,-3 0 0,16 1 0,-2-1 0,-1-1 0,-2-1 0,-1-1 0,1 0 0,7 0 0,1 0 0,0-1 0,-1 0 0,-1-1 0,3 0 0,-16 0 0,3-1 0,0 0 0,-1 0 0,0 1 0,0-1 0,-1 1 0,-1-2 0,19-1 0,-2-1 0,2 0 0,-22 3 0,2-1 0,-1 1 0,0-1 0,-3 1 0,0-1 0,0 0 0,1 0 0,8 1 0,1 0 0,1 1 0,0-1 0,1 1 0,-1-1 0,0 1 0,-2-1 0,16 1 0,-2-1 0,0 1 0,-2-1 0,-1 1 0,-3-1 0,-15-2 0,-3 1 0,-1 0 0,-3 1 0,0 2 0,-4-1 0,22-4 0,-7 1 0,-21 4 0,-5 0 0,33-3 0,-29 4 0,-10-3 0,-14 3 0,-1-2 0,6 1 0,13 1 0,14 1 0,6 3 0,5 5 0,1-4 0,-3 0 0,5-2 0,-9-2 0,23 0 0,2-1 0,-46 0 0,-1 0 0,37 0 0,-30-1 0,-26 1 0,-14-3 0,-10 3 0,18-1 0,1 1 0,19 0 0,-7 0 0,-3-2 0,-11 1 0,-1-2 0,-5 1 0,9 1 0,7 1 0,22 3 0,8-2 0,14 2 0,-12-3 0,-11-2 0,-18 2 0,-6-3 0,-2 2 0,4-3 0,-2 1 0,0-1 0,-11 2 0,-5-1 0,-3 2 0,1 0 0,4-2 0,2 0 0,-5 2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55.1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4 16383,'64'-2'0,"5"1"0,29 3 0,-38-2 0,2 0 0,16 1 0,4 0 0,4 0 0,2 2 0,2-1 0,3 0 0,-25 2 0,2 0 0,0-1 0,4 1 0,-1-1 0,2 0 0,3 0 0,1 1 0,1-1 0,3-1 0,1-1 0,-1 0 0,-2 0 0,0 0 0,0-1 0,-5 1 0,0-1 0,0-1 0,6 1 0,0-1 0,-2 0 0,-9 0 0,-2 1 0,0-1 0,2 0 0,0 0 0,-2 0 0,19 0 0,0 0 0,-21 1 0,1 1 0,1 0 0,-1 0 0,0 0 0,3 0 0,14 0 0,4 1 0,0 0 0,2-1 0,-1 0 0,1-1 0,3 0 0,-1 0 0,-2 0 0,-7 0 0,-3 0 0,1 0 0,1-1 0,0 0 0,-2 0 0,-8 1 0,-3 0 0,1 0 0,2 0 0,0 0 0,-1 0 0,22 1 0,0 0 0,-26 0 0,1-1 0,-1 0 0,32 1 0,0 0 0,-31-2 0,1-1 0,-1 1 0,0 0 0,-1 1 0,-1 0 0,25-2 0,-3 0 0,-8 1 0,-1 2 0,2 0 0,0 0 0,-3 0 0,-2 0 0,3 1 0,0 0 0,-1-1 0,1 0 0,0 1 0,-1 0 0,-5-1 0,-2-1 0,4 0 0,0 0 0,-3-1 0,0 1 0,0-1 0,-1 0 0,-5 3 0,-1 0 0,-2-2 0,0 0 0,-5 3 0,1 0 0,6-1 0,1 1 0,6 2 0,2-1 0,13 1 0,2-1 0,-3 0 0,1 0 0,3-2 0,0-2 0,-6 1 0,-1 0 0,-1 1 0,-2 0 0,-7 0 0,0 0 0,6 1 0,-1-1 0,-6 1 0,-2-1 0,2-1 0,0-1 0,-9 1 0,-1 0 0,2-1 0,1 0 0,-6 1 0,0-1 0,4 1 0,-1-1 0,-7 1 0,-1 0 0,42-3 0,-15 2 0,11-2 0,0 0 0,5 2 0,-5-2 0,2 1 0,-15-1 0,5 0 0,-7-2 0,-2 4 0,-5-2 0,0 2 0,-19 0 0,-4 0 0,-12 0 0,-4-1 0,-5-1 0,-6 0 0,-7-1 0,0 1 0,2 0 0,6 2 0,4 0 0,-4 0 0,-1 1 0,1-1 0,-3 0 0,-2-1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1:59:58.0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40 16383,'53'1'0,"0"1"0,9 1 0,2 0 0,1 3 0,3 0 0,10 0 0,1-1 0,-6 1 0,0-2 0,0 0 0,-3-2 0,-17-1 0,-1 0 0,46 3 0,-16-2 0,-3 3 0,19 0 0,1-1 0,-47-2 0,0-1 0,3 0 0,-1-2 0,38 1 0,-34 0 0,1 0 0,-8 0 0,1 0 0,6 1 0,0-2 0,-3 1 0,-1-1 0,44 0 0,-39 0 0,1-1 0,-5 2 0,0-1 0,7 0 0,-1-1 0,-4 1 0,-2 0 0,36-4 0,-1 0 0,-10 0 0,5 3 0,6-2 0,0 3 0,-33-1 0,1 0 0,1 1 0,1 1 0,10-1 0,-1 1 0,-10-2 0,-2 1 0,1 0 0,-3 0 0,23-1 0,-9-2 0,-22 4 0,-11-3 0,-14 3 0,-7-2 0,-3 1 0,5 0 0,-4 1 0,9-1 0,-8 1 0,11-3 0,13 0 0,15-1 0,-1-1 0,7 1 0,-10-1 0,1 0 0,-2 0 0,-6 2 0,-6-2 0,-10 1 0,-6-1 0,-11 3 0,-4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2:00:01.07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16383,'92'1'0,"-30"0"0,6 1 0,14 1 0,4 0 0,9-1 0,4 1 0,-19 0 0,4 1 0,-1 0 0,-5-2 0,0 0 0,3 0 0,8 1 0,3 0 0,0 0 0,-1 0 0,0-1 0,-1 0 0,-8-1 0,0 0 0,0 0 0,5 1 0,2 1 0,-2-1 0,-7-1 0,-1-1 0,2 2 0,8 0 0,3 0 0,0 1 0,4-2 0,1 1 0,-2 0 0,-9 1 0,-1 0 0,1 0 0,12-1 0,2 0 0,-2 0 0,-12-1 0,-1 1 0,2-1 0,10 2 0,2-1 0,0 0 0,-4-1 0,-1-1 0,-2 0 0,-7 2 0,-1-1 0,0 1 0,-1-2 0,1 0 0,-4 0 0,-11 0 0,-3-1 0,1 2 0,7-1 0,1 1 0,-2 0 0,20-2 0,-3 0 0,-5 1 0,-3 0 0,-10-3 0,-2 0 0,-12 1 0,-1 0 0,-2-1 0,-2 0 0,32 0 0,-13-1 0,-7 2 0,3 1 0,8 1 0,-3-2 0,4 2 0,-21-3 0,-11 3 0,-26-3 0,-11 3 0,-5-1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6T02:00:03.2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25 16383,'94'-2'0,"-35"1"0,6-1 0,23 0 0,7-1 0,-20 1 0,2-1 0,1 1 0,5 0 0,2 2 0,2-1 0,-10 0 0,3-1 0,1 1 0,-1 1 0,-2 0 0,0 0 0,0 1 0,2 0 0,9-1 0,2 1 0,2 0 0,-1-1 0,1 0 0,2 0 0,-1 0 0,0 1 0,-3 0 0,-1 0 0,2 0 0,4 1 0,-5-1 0,4 0 0,1 1 0,2 0 0,0 1 0,-12 0 0,1 1 0,0 1 0,2 0 0,0-1 0,2 1 0,-4-1 0,1-1 0,1 1 0,1 0 0,1 0 0,0-1 0,0 1 0,2-1 0,1 1 0,1 0 0,0 0 0,-1-1 0,-2 0 0,-1 0 0,4 0 0,-1-1 0,-1 0 0,-2 0 0,0 0 0,-2-1 0,11 0 0,-1-1 0,-1-1 0,-2 1 0,1 0 0,-6 1 0,1-1 0,-2 1 0,0-1 0,-1 1 0,-5-1 0,-2 0 0,0 0 0,0 0 0,0 0 0,0 1 0,0 0 0,0-1 0,0 1 0,0-1 0,-1 0 0,2 0 0,-1 0 0,-2 0 0,-4 0 0,22 0 0,-4 0 0,1 0 0,-15 0 0,3 0 0,-1 0 0,-4 0 0,10 0 0,-4 0 0,-3 0 0,-5 0 0,-3 0 0,-1 0 0,28 0 0,-7 0 0,-29-1 0,-5 0 0,39 1 0,-20-3 0,-16 2 0,0 0 0,14-1 0,-6 0 0,-19 0 0,2 0 0,3 1 0,1 0 0,1 0 0,1 1 0,5 0 0,0 0 0,-11 0 0,0 0 0,-3 0 0,0 0 0,2-1 0,0 0 0,45-1 0,-1-2 0,2 2 0,-25 0 0,19 2 0,-11 0 0,5-1 0,-6 0 0,-32 0 0,-13 0 0,-24 0 0,-3 0 0,15 1 0,3 1 0,13 0 0,-3-1 0,-2-1 0,6-1 0,5 1 0,-2 0 0,11 1 0,-8 0 0,-4-2 0,-8 1 0,-15-1 0,-3 1 0,-3 0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3FFE0-0B91-CA4C-B3FF-CBC26A4C7C2C}" type="datetimeFigureOut">
              <a:rPr lang="en-US" smtClean="0"/>
              <a:t>3/29/23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B8450-6F7A-0242-9FAC-2A681E1B8085}" type="slidenum">
              <a:rPr lang="en-US" smtClean="0"/>
              <a:t>‹#›</a:t>
            </a:fld>
            <a:endParaRPr lang="en-US"/>
          </a:p>
        </p:txBody>
      </p:sp>
    </p:spTree>
    <p:extLst>
      <p:ext uri="{BB962C8B-B14F-4D97-AF65-F5344CB8AC3E}">
        <p14:creationId xmlns:p14="http://schemas.microsoft.com/office/powerpoint/2010/main" val="85225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 name="Google Shape;59;p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1: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fitness function unique?</a:t>
            </a:r>
          </a:p>
          <a:p>
            <a:endParaRPr lang="en-US" dirty="0"/>
          </a:p>
        </p:txBody>
      </p:sp>
      <p:sp>
        <p:nvSpPr>
          <p:cNvPr id="4" name="Slide Number Placeholder 3"/>
          <p:cNvSpPr>
            <a:spLocks noGrp="1"/>
          </p:cNvSpPr>
          <p:nvPr>
            <p:ph type="sldNum" sz="quarter" idx="5"/>
          </p:nvPr>
        </p:nvSpPr>
        <p:spPr/>
        <p:txBody>
          <a:bodyPr/>
          <a:lstStyle/>
          <a:p>
            <a:fld id="{A8AB8450-6F7A-0242-9FAC-2A681E1B8085}" type="slidenum">
              <a:rPr lang="en-US" smtClean="0"/>
              <a:t>30</a:t>
            </a:fld>
            <a:endParaRPr lang="en-US"/>
          </a:p>
        </p:txBody>
      </p:sp>
    </p:spTree>
    <p:extLst>
      <p:ext uri="{BB962C8B-B14F-4D97-AF65-F5344CB8AC3E}">
        <p14:creationId xmlns:p14="http://schemas.microsoft.com/office/powerpoint/2010/main" val="1271439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da481434a7_1_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da481434a7_1_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CA" dirty="0" err="1"/>
              <a:t>Eover</a:t>
            </a:r>
            <a:r>
              <a:rPr lang="en-CA" dirty="0"/>
              <a:t> -&gt; </a:t>
            </a:r>
            <a:r>
              <a:rPr lang="en-CA" dirty="0">
                <a:effectLst/>
                <a:latin typeface="Arial" panose="020B0604020202020204" pitchFamily="34" charset="0"/>
              </a:rPr>
              <a:t>a stiff energy penalty</a:t>
            </a:r>
            <a:br>
              <a:rPr lang="en-CA" dirty="0"/>
            </a:br>
            <a:r>
              <a:rPr lang="en-CA" dirty="0">
                <a:effectLst/>
                <a:latin typeface="Arial" panose="020B0604020202020204" pitchFamily="34" charset="0"/>
              </a:rPr>
              <a:t>is applied if a carbon atom forms more than four bonds</a:t>
            </a:r>
            <a:endParaRPr dirty="0"/>
          </a:p>
        </p:txBody>
      </p:sp>
      <p:sp>
        <p:nvSpPr>
          <p:cNvPr id="218" name="Google Shape;218;g1da481434a7_1_7: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dd6583340f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dd6583340f_0_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9" name="Google Shape;409;g1dd6583340f_0_0: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dda43d119e_0_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dda43d119e_0_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8" name="Google Shape;418;g1dda43d119e_0_9: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deb54802bd_0_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deb54802bd_0_2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6" name="Google Shape;426;g1deb54802bd_0_23: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deb54802bd_0_4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deb54802bd_0_4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4" name="Google Shape;454;g1deb54802bd_0_41: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833d9917fd_1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833d9917fd_1_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 name="Google Shape;67;g1833d9917fd_1_0: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HTVS starts with an initial library of molecules built on the basis of researchers’ intuition, which narrows down the pool of possible candidate molecules to a tractable range of a thousand to a million. Initial candidates are filtered on the basis of focused targets such as ease of synthesis, solubility, toxicity, stability, activity, and selectivity. Molecules are also filtered by expert opinion, eventually considered as potential lead compounds for organic synthesis. Successful motifs and substructures are further incorporated in future cycles to further optimize functionality.</a:t>
            </a:r>
          </a:p>
          <a:p>
            <a:endParaRPr lang="en-US" dirty="0"/>
          </a:p>
        </p:txBody>
      </p:sp>
      <p:sp>
        <p:nvSpPr>
          <p:cNvPr id="4" name="Slide Number Placeholder 3"/>
          <p:cNvSpPr>
            <a:spLocks noGrp="1"/>
          </p:cNvSpPr>
          <p:nvPr>
            <p:ph type="sldNum" sz="quarter" idx="5"/>
          </p:nvPr>
        </p:nvSpPr>
        <p:spPr/>
        <p:txBody>
          <a:bodyPr/>
          <a:lstStyle/>
          <a:p>
            <a:fld id="{A8AB8450-6F7A-0242-9FAC-2A681E1B8085}" type="slidenum">
              <a:rPr lang="en-US" smtClean="0"/>
              <a:t>5</a:t>
            </a:fld>
            <a:endParaRPr lang="en-US"/>
          </a:p>
        </p:txBody>
      </p:sp>
    </p:spTree>
    <p:extLst>
      <p:ext uri="{BB962C8B-B14F-4D97-AF65-F5344CB8AC3E}">
        <p14:creationId xmlns:p14="http://schemas.microsoft.com/office/powerpoint/2010/main" val="69343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metaphor (spherical cows)</a:t>
            </a:r>
          </a:p>
        </p:txBody>
      </p:sp>
      <p:sp>
        <p:nvSpPr>
          <p:cNvPr id="4" name="Slide Number Placeholder 3"/>
          <p:cNvSpPr>
            <a:spLocks noGrp="1"/>
          </p:cNvSpPr>
          <p:nvPr>
            <p:ph type="sldNum" sz="quarter" idx="5"/>
          </p:nvPr>
        </p:nvSpPr>
        <p:spPr/>
        <p:txBody>
          <a:bodyPr/>
          <a:lstStyle/>
          <a:p>
            <a:fld id="{D857714B-1543-6444-AA55-12AF7B5E5120}" type="slidenum">
              <a:rPr lang="en-US" smtClean="0"/>
              <a:t>7</a:t>
            </a:fld>
            <a:endParaRPr lang="en-US"/>
          </a:p>
        </p:txBody>
      </p:sp>
    </p:spTree>
    <p:extLst>
      <p:ext uri="{BB962C8B-B14F-4D97-AF65-F5344CB8AC3E}">
        <p14:creationId xmlns:p14="http://schemas.microsoft.com/office/powerpoint/2010/main" val="3348633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option to search through the space of models is to think of it as an optimization problem, where the best model is the one with the highest accuracy or similarity to a desired property. </a:t>
            </a:r>
          </a:p>
          <a:p>
            <a:r>
              <a:rPr lang="en-US" dirty="0"/>
              <a:t>To solve this problem one most take into account some details, for example </a:t>
            </a:r>
          </a:p>
          <a:p>
            <a:r>
              <a:rPr lang="en-US" dirty="0"/>
              <a:t>is the data noisy, meaning it comes from an experiment, </a:t>
            </a:r>
          </a:p>
          <a:p>
            <a:r>
              <a:rPr lang="en-US" dirty="0"/>
              <a:t>what is our budget to solve the problem, (meaning we can’t brute force search for the answer as each iteration cost a great amount of time or resources) </a:t>
            </a:r>
          </a:p>
          <a:p>
            <a:r>
              <a:rPr lang="en-US" dirty="0"/>
              <a:t>Do we have some sort of oracle functions where only one at the time evaluation is doable </a:t>
            </a:r>
          </a:p>
          <a:p>
            <a:r>
              <a:rPr lang="en-US" dirty="0"/>
              <a:t>Numerical routes where gradients are available.</a:t>
            </a:r>
          </a:p>
          <a:p>
            <a:r>
              <a:rPr lang="en-US" dirty="0"/>
              <a:t>All these constrains dictate the optimal search algorithm that should be deployed to tackle such problems</a:t>
            </a:r>
          </a:p>
          <a:p>
            <a:endParaRPr lang="en-US" dirty="0"/>
          </a:p>
        </p:txBody>
      </p:sp>
      <p:sp>
        <p:nvSpPr>
          <p:cNvPr id="4" name="Slide Number Placeholder 3"/>
          <p:cNvSpPr>
            <a:spLocks noGrp="1"/>
          </p:cNvSpPr>
          <p:nvPr>
            <p:ph type="sldNum" sz="quarter" idx="5"/>
          </p:nvPr>
        </p:nvSpPr>
        <p:spPr/>
        <p:txBody>
          <a:bodyPr/>
          <a:lstStyle/>
          <a:p>
            <a:fld id="{0E05AA62-DA95-EE43-8F74-9FB895812420}" type="slidenum">
              <a:rPr lang="en-US" smtClean="0"/>
              <a:t>9</a:t>
            </a:fld>
            <a:endParaRPr lang="en-US"/>
          </a:p>
        </p:txBody>
      </p:sp>
    </p:spTree>
    <p:extLst>
      <p:ext uri="{BB962C8B-B14F-4D97-AF65-F5344CB8AC3E}">
        <p14:creationId xmlns:p14="http://schemas.microsoft.com/office/powerpoint/2010/main" val="2939822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frameworks for optimization, </a:t>
            </a:r>
          </a:p>
          <a:p>
            <a:pPr marL="228600" indent="-228600">
              <a:buAutoNum type="arabicParenR"/>
            </a:pPr>
            <a:r>
              <a:rPr lang="en-US" dirty="0"/>
              <a:t>Sampling</a:t>
            </a:r>
          </a:p>
          <a:p>
            <a:pPr marL="228600" indent="-228600">
              <a:buAutoNum type="arabicParenR"/>
            </a:pPr>
            <a:r>
              <a:rPr lang="en-US" dirty="0"/>
              <a:t>gradient</a:t>
            </a:r>
          </a:p>
          <a:p>
            <a:endParaRPr lang="en-US" dirty="0"/>
          </a:p>
          <a:p>
            <a:r>
              <a:rPr lang="en-US" dirty="0"/>
              <a:t>For sampling, one uses a a model that tries to mimic the landscape of the optimization process and through an iterative manner we search for the minimum</a:t>
            </a:r>
          </a:p>
          <a:p>
            <a:r>
              <a:rPr lang="en-US" dirty="0"/>
              <a:t>On the other hand, gradient methods used the gradient as the informational guidance to search for the minimum.</a:t>
            </a:r>
          </a:p>
          <a:p>
            <a:endParaRPr lang="en-US" dirty="0"/>
          </a:p>
          <a:p>
            <a:r>
              <a:rPr lang="en-US" dirty="0"/>
              <a:t>First, I will present some of my research where we used Bayes </a:t>
            </a:r>
            <a:r>
              <a:rPr lang="en-US" dirty="0" err="1"/>
              <a:t>Opt</a:t>
            </a:r>
            <a:r>
              <a:rPr lang="en-US" dirty="0"/>
              <a:t> to optimize physical models, and in the second part of my talk I will briefly introduce differentiable programming, a tool that could allow us the efficient computation of of gradients in in silico simulations. </a:t>
            </a:r>
          </a:p>
        </p:txBody>
      </p:sp>
      <p:sp>
        <p:nvSpPr>
          <p:cNvPr id="4" name="Slide Number Placeholder 3"/>
          <p:cNvSpPr>
            <a:spLocks noGrp="1"/>
          </p:cNvSpPr>
          <p:nvPr>
            <p:ph type="sldNum" sz="quarter" idx="5"/>
          </p:nvPr>
        </p:nvSpPr>
        <p:spPr/>
        <p:txBody>
          <a:bodyPr/>
          <a:lstStyle/>
          <a:p>
            <a:fld id="{0E05AA62-DA95-EE43-8F74-9FB895812420}" type="slidenum">
              <a:rPr lang="en-US" smtClean="0"/>
              <a:t>10</a:t>
            </a:fld>
            <a:endParaRPr lang="en-US"/>
          </a:p>
        </p:txBody>
      </p:sp>
    </p:spTree>
    <p:extLst>
      <p:ext uri="{BB962C8B-B14F-4D97-AF65-F5344CB8AC3E}">
        <p14:creationId xmlns:p14="http://schemas.microsoft.com/office/powerpoint/2010/main" val="3572596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547dc9644e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547dc9644e_0_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just" rtl="0">
              <a:lnSpc>
                <a:spcPct val="115000"/>
              </a:lnSpc>
              <a:spcBef>
                <a:spcPts val="600"/>
              </a:spcBef>
              <a:spcAft>
                <a:spcPts val="600"/>
              </a:spcAft>
              <a:buNone/>
            </a:pPr>
            <a:endParaRPr/>
          </a:p>
        </p:txBody>
      </p:sp>
      <p:sp>
        <p:nvSpPr>
          <p:cNvPr id="75" name="Google Shape;75;g1547dc9644e_0_0: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547dc9644e_0_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547dc9644e_0_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4" name="Google Shape;84;g1547dc9644e_0_8: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547dc9644e_0_20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547dc9644e_0_20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3" name="Google Shape;93;g1547dc9644e_0_206: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3C43-93D3-9341-9EC1-B78C36C7A5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C68BA5-1E9D-A64C-B34A-581DCCDA24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CFA381-8593-B64A-8E0F-2A541BAEE994}"/>
              </a:ext>
            </a:extLst>
          </p:cNvPr>
          <p:cNvSpPr>
            <a:spLocks noGrp="1"/>
          </p:cNvSpPr>
          <p:nvPr>
            <p:ph type="dt" sz="half" idx="10"/>
          </p:nvPr>
        </p:nvSpPr>
        <p:spPr/>
        <p:txBody>
          <a:bodyPr/>
          <a:lstStyle/>
          <a:p>
            <a:fld id="{CEC4D266-EBC0-E24B-A66B-354B09385F5D}" type="datetimeFigureOut">
              <a:rPr lang="en-US" smtClean="0"/>
              <a:t>3/29/23</a:t>
            </a:fld>
            <a:endParaRPr lang="en-US"/>
          </a:p>
        </p:txBody>
      </p:sp>
      <p:sp>
        <p:nvSpPr>
          <p:cNvPr id="5" name="Footer Placeholder 4">
            <a:extLst>
              <a:ext uri="{FF2B5EF4-FFF2-40B4-BE49-F238E27FC236}">
                <a16:creationId xmlns:a16="http://schemas.microsoft.com/office/drawing/2014/main" id="{03D13191-68D6-6F49-87BD-43A88C588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C43C2-1045-F749-B029-B710706D0AC2}"/>
              </a:ext>
            </a:extLst>
          </p:cNvPr>
          <p:cNvSpPr>
            <a:spLocks noGrp="1"/>
          </p:cNvSpPr>
          <p:nvPr>
            <p:ph type="sldNum" sz="quarter" idx="12"/>
          </p:nvPr>
        </p:nvSpPr>
        <p:spPr/>
        <p:txBody>
          <a:bodyPr/>
          <a:lstStyle/>
          <a:p>
            <a:fld id="{411AB36C-1BA0-0144-813F-F3A30C330C29}" type="slidenum">
              <a:rPr lang="en-US" smtClean="0"/>
              <a:t>‹#›</a:t>
            </a:fld>
            <a:endParaRPr lang="en-US"/>
          </a:p>
        </p:txBody>
      </p:sp>
    </p:spTree>
    <p:extLst>
      <p:ext uri="{BB962C8B-B14F-4D97-AF65-F5344CB8AC3E}">
        <p14:creationId xmlns:p14="http://schemas.microsoft.com/office/powerpoint/2010/main" val="1878204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76C3-D847-7C4A-855B-016B6103BA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43F89F-DDB3-C74D-999F-330F527AFB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03A6F-2B12-E646-AB6A-78CE086CD531}"/>
              </a:ext>
            </a:extLst>
          </p:cNvPr>
          <p:cNvSpPr>
            <a:spLocks noGrp="1"/>
          </p:cNvSpPr>
          <p:nvPr>
            <p:ph type="dt" sz="half" idx="10"/>
          </p:nvPr>
        </p:nvSpPr>
        <p:spPr/>
        <p:txBody>
          <a:bodyPr/>
          <a:lstStyle/>
          <a:p>
            <a:fld id="{CEC4D266-EBC0-E24B-A66B-354B09385F5D}" type="datetimeFigureOut">
              <a:rPr lang="en-US" smtClean="0"/>
              <a:t>3/29/23</a:t>
            </a:fld>
            <a:endParaRPr lang="en-US"/>
          </a:p>
        </p:txBody>
      </p:sp>
      <p:sp>
        <p:nvSpPr>
          <p:cNvPr id="5" name="Footer Placeholder 4">
            <a:extLst>
              <a:ext uri="{FF2B5EF4-FFF2-40B4-BE49-F238E27FC236}">
                <a16:creationId xmlns:a16="http://schemas.microsoft.com/office/drawing/2014/main" id="{DCB822EF-CC25-2D48-93D3-B02C8689A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7D723-B7C3-3A45-96D5-8CBBCADF8CD1}"/>
              </a:ext>
            </a:extLst>
          </p:cNvPr>
          <p:cNvSpPr>
            <a:spLocks noGrp="1"/>
          </p:cNvSpPr>
          <p:nvPr>
            <p:ph type="sldNum" sz="quarter" idx="12"/>
          </p:nvPr>
        </p:nvSpPr>
        <p:spPr/>
        <p:txBody>
          <a:bodyPr/>
          <a:lstStyle/>
          <a:p>
            <a:fld id="{411AB36C-1BA0-0144-813F-F3A30C330C29}" type="slidenum">
              <a:rPr lang="en-US" smtClean="0"/>
              <a:t>‹#›</a:t>
            </a:fld>
            <a:endParaRPr lang="en-US"/>
          </a:p>
        </p:txBody>
      </p:sp>
    </p:spTree>
    <p:extLst>
      <p:ext uri="{BB962C8B-B14F-4D97-AF65-F5344CB8AC3E}">
        <p14:creationId xmlns:p14="http://schemas.microsoft.com/office/powerpoint/2010/main" val="704328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A428A3-7717-2C48-9915-0B8F741053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F58FF6-4670-9444-9B3B-1277389B47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C6503-ECC1-764E-BDAF-0256088979EB}"/>
              </a:ext>
            </a:extLst>
          </p:cNvPr>
          <p:cNvSpPr>
            <a:spLocks noGrp="1"/>
          </p:cNvSpPr>
          <p:nvPr>
            <p:ph type="dt" sz="half" idx="10"/>
          </p:nvPr>
        </p:nvSpPr>
        <p:spPr/>
        <p:txBody>
          <a:bodyPr/>
          <a:lstStyle/>
          <a:p>
            <a:fld id="{CEC4D266-EBC0-E24B-A66B-354B09385F5D}" type="datetimeFigureOut">
              <a:rPr lang="en-US" smtClean="0"/>
              <a:t>3/29/23</a:t>
            </a:fld>
            <a:endParaRPr lang="en-US"/>
          </a:p>
        </p:txBody>
      </p:sp>
      <p:sp>
        <p:nvSpPr>
          <p:cNvPr id="5" name="Footer Placeholder 4">
            <a:extLst>
              <a:ext uri="{FF2B5EF4-FFF2-40B4-BE49-F238E27FC236}">
                <a16:creationId xmlns:a16="http://schemas.microsoft.com/office/drawing/2014/main" id="{885D45ED-6096-FC43-8E3C-E0073103A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0B6421-ACD1-1A47-8233-921E866C2686}"/>
              </a:ext>
            </a:extLst>
          </p:cNvPr>
          <p:cNvSpPr>
            <a:spLocks noGrp="1"/>
          </p:cNvSpPr>
          <p:nvPr>
            <p:ph type="sldNum" sz="quarter" idx="12"/>
          </p:nvPr>
        </p:nvSpPr>
        <p:spPr/>
        <p:txBody>
          <a:bodyPr/>
          <a:lstStyle/>
          <a:p>
            <a:fld id="{411AB36C-1BA0-0144-813F-F3A30C330C29}" type="slidenum">
              <a:rPr lang="en-US" smtClean="0"/>
              <a:t>‹#›</a:t>
            </a:fld>
            <a:endParaRPr lang="en-US"/>
          </a:p>
        </p:txBody>
      </p:sp>
    </p:spTree>
    <p:extLst>
      <p:ext uri="{BB962C8B-B14F-4D97-AF65-F5344CB8AC3E}">
        <p14:creationId xmlns:p14="http://schemas.microsoft.com/office/powerpoint/2010/main" val="2156698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32CC-98F4-314E-993F-FA8B93EE0E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3AE0DC-1440-7048-A480-6101EED60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210E0-6D7F-3C40-958C-BBD5469D7FFB}"/>
              </a:ext>
            </a:extLst>
          </p:cNvPr>
          <p:cNvSpPr>
            <a:spLocks noGrp="1"/>
          </p:cNvSpPr>
          <p:nvPr>
            <p:ph type="dt" sz="half" idx="10"/>
          </p:nvPr>
        </p:nvSpPr>
        <p:spPr/>
        <p:txBody>
          <a:bodyPr/>
          <a:lstStyle/>
          <a:p>
            <a:fld id="{CEC4D266-EBC0-E24B-A66B-354B09385F5D}" type="datetimeFigureOut">
              <a:rPr lang="en-US" smtClean="0"/>
              <a:t>3/29/23</a:t>
            </a:fld>
            <a:endParaRPr lang="en-US"/>
          </a:p>
        </p:txBody>
      </p:sp>
      <p:sp>
        <p:nvSpPr>
          <p:cNvPr id="5" name="Footer Placeholder 4">
            <a:extLst>
              <a:ext uri="{FF2B5EF4-FFF2-40B4-BE49-F238E27FC236}">
                <a16:creationId xmlns:a16="http://schemas.microsoft.com/office/drawing/2014/main" id="{FF411DB0-ACB8-454B-9CCE-A75BDC381C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31AAD-F874-FF43-BB71-BEF2932D825E}"/>
              </a:ext>
            </a:extLst>
          </p:cNvPr>
          <p:cNvSpPr>
            <a:spLocks noGrp="1"/>
          </p:cNvSpPr>
          <p:nvPr>
            <p:ph type="sldNum" sz="quarter" idx="12"/>
          </p:nvPr>
        </p:nvSpPr>
        <p:spPr/>
        <p:txBody>
          <a:bodyPr/>
          <a:lstStyle/>
          <a:p>
            <a:fld id="{411AB36C-1BA0-0144-813F-F3A30C330C29}" type="slidenum">
              <a:rPr lang="en-US" smtClean="0"/>
              <a:t>‹#›</a:t>
            </a:fld>
            <a:endParaRPr lang="en-US"/>
          </a:p>
        </p:txBody>
      </p:sp>
    </p:spTree>
    <p:extLst>
      <p:ext uri="{BB962C8B-B14F-4D97-AF65-F5344CB8AC3E}">
        <p14:creationId xmlns:p14="http://schemas.microsoft.com/office/powerpoint/2010/main" val="3754203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F98E-F28C-154E-8941-34B6A5605E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4B1C98-F6B6-3C4C-8ECD-55C38BA55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3306F0-798F-DA42-806A-37D177CC797F}"/>
              </a:ext>
            </a:extLst>
          </p:cNvPr>
          <p:cNvSpPr>
            <a:spLocks noGrp="1"/>
          </p:cNvSpPr>
          <p:nvPr>
            <p:ph type="dt" sz="half" idx="10"/>
          </p:nvPr>
        </p:nvSpPr>
        <p:spPr/>
        <p:txBody>
          <a:bodyPr/>
          <a:lstStyle/>
          <a:p>
            <a:fld id="{CEC4D266-EBC0-E24B-A66B-354B09385F5D}" type="datetimeFigureOut">
              <a:rPr lang="en-US" smtClean="0"/>
              <a:t>3/29/23</a:t>
            </a:fld>
            <a:endParaRPr lang="en-US"/>
          </a:p>
        </p:txBody>
      </p:sp>
      <p:sp>
        <p:nvSpPr>
          <p:cNvPr id="5" name="Footer Placeholder 4">
            <a:extLst>
              <a:ext uri="{FF2B5EF4-FFF2-40B4-BE49-F238E27FC236}">
                <a16:creationId xmlns:a16="http://schemas.microsoft.com/office/drawing/2014/main" id="{009A9BE3-F423-F544-A81F-CBAB13307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A6E9D-A203-7C49-82B7-EF1723D2875B}"/>
              </a:ext>
            </a:extLst>
          </p:cNvPr>
          <p:cNvSpPr>
            <a:spLocks noGrp="1"/>
          </p:cNvSpPr>
          <p:nvPr>
            <p:ph type="sldNum" sz="quarter" idx="12"/>
          </p:nvPr>
        </p:nvSpPr>
        <p:spPr/>
        <p:txBody>
          <a:bodyPr/>
          <a:lstStyle/>
          <a:p>
            <a:fld id="{411AB36C-1BA0-0144-813F-F3A30C330C29}" type="slidenum">
              <a:rPr lang="en-US" smtClean="0"/>
              <a:t>‹#›</a:t>
            </a:fld>
            <a:endParaRPr lang="en-US"/>
          </a:p>
        </p:txBody>
      </p:sp>
    </p:spTree>
    <p:extLst>
      <p:ext uri="{BB962C8B-B14F-4D97-AF65-F5344CB8AC3E}">
        <p14:creationId xmlns:p14="http://schemas.microsoft.com/office/powerpoint/2010/main" val="1559813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0CD1-029F-884F-9A65-61F7362328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DF1A9-F52C-8849-9796-4D940F37F2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3E2D54-B238-8046-9557-39AD701696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B0C1E4-701A-7944-BFF7-67782AE46E3F}"/>
              </a:ext>
            </a:extLst>
          </p:cNvPr>
          <p:cNvSpPr>
            <a:spLocks noGrp="1"/>
          </p:cNvSpPr>
          <p:nvPr>
            <p:ph type="dt" sz="half" idx="10"/>
          </p:nvPr>
        </p:nvSpPr>
        <p:spPr/>
        <p:txBody>
          <a:bodyPr/>
          <a:lstStyle/>
          <a:p>
            <a:fld id="{CEC4D266-EBC0-E24B-A66B-354B09385F5D}" type="datetimeFigureOut">
              <a:rPr lang="en-US" smtClean="0"/>
              <a:t>3/29/23</a:t>
            </a:fld>
            <a:endParaRPr lang="en-US"/>
          </a:p>
        </p:txBody>
      </p:sp>
      <p:sp>
        <p:nvSpPr>
          <p:cNvPr id="6" name="Footer Placeholder 5">
            <a:extLst>
              <a:ext uri="{FF2B5EF4-FFF2-40B4-BE49-F238E27FC236}">
                <a16:creationId xmlns:a16="http://schemas.microsoft.com/office/drawing/2014/main" id="{14C51743-3878-FD45-AB77-D9C4F26B37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D769A2-949A-A949-91BF-2C0FF38C445A}"/>
              </a:ext>
            </a:extLst>
          </p:cNvPr>
          <p:cNvSpPr>
            <a:spLocks noGrp="1"/>
          </p:cNvSpPr>
          <p:nvPr>
            <p:ph type="sldNum" sz="quarter" idx="12"/>
          </p:nvPr>
        </p:nvSpPr>
        <p:spPr/>
        <p:txBody>
          <a:bodyPr/>
          <a:lstStyle/>
          <a:p>
            <a:fld id="{411AB36C-1BA0-0144-813F-F3A30C330C29}" type="slidenum">
              <a:rPr lang="en-US" smtClean="0"/>
              <a:t>‹#›</a:t>
            </a:fld>
            <a:endParaRPr lang="en-US"/>
          </a:p>
        </p:txBody>
      </p:sp>
    </p:spTree>
    <p:extLst>
      <p:ext uri="{BB962C8B-B14F-4D97-AF65-F5344CB8AC3E}">
        <p14:creationId xmlns:p14="http://schemas.microsoft.com/office/powerpoint/2010/main" val="1390488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E37E-94B5-404C-83D5-E5B00300B7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A700C8-99FD-B143-A113-3EEB9026D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2A2BC6-635E-914E-BFEA-7B565B6421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1A7CF8-9F6E-1A43-8B31-3DDC8DA125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296185-D35E-FC48-83C1-5B23E23D2A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9C2232-16C8-3540-AD08-6719B5FBA9D7}"/>
              </a:ext>
            </a:extLst>
          </p:cNvPr>
          <p:cNvSpPr>
            <a:spLocks noGrp="1"/>
          </p:cNvSpPr>
          <p:nvPr>
            <p:ph type="dt" sz="half" idx="10"/>
          </p:nvPr>
        </p:nvSpPr>
        <p:spPr/>
        <p:txBody>
          <a:bodyPr/>
          <a:lstStyle/>
          <a:p>
            <a:fld id="{CEC4D266-EBC0-E24B-A66B-354B09385F5D}" type="datetimeFigureOut">
              <a:rPr lang="en-US" smtClean="0"/>
              <a:t>3/29/23</a:t>
            </a:fld>
            <a:endParaRPr lang="en-US"/>
          </a:p>
        </p:txBody>
      </p:sp>
      <p:sp>
        <p:nvSpPr>
          <p:cNvPr id="8" name="Footer Placeholder 7">
            <a:extLst>
              <a:ext uri="{FF2B5EF4-FFF2-40B4-BE49-F238E27FC236}">
                <a16:creationId xmlns:a16="http://schemas.microsoft.com/office/drawing/2014/main" id="{5F68A969-C5F9-864D-8B3A-D646851A27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6CEA28-8AF8-2243-B745-EED7234292A2}"/>
              </a:ext>
            </a:extLst>
          </p:cNvPr>
          <p:cNvSpPr>
            <a:spLocks noGrp="1"/>
          </p:cNvSpPr>
          <p:nvPr>
            <p:ph type="sldNum" sz="quarter" idx="12"/>
          </p:nvPr>
        </p:nvSpPr>
        <p:spPr/>
        <p:txBody>
          <a:bodyPr/>
          <a:lstStyle/>
          <a:p>
            <a:fld id="{411AB36C-1BA0-0144-813F-F3A30C330C29}" type="slidenum">
              <a:rPr lang="en-US" smtClean="0"/>
              <a:t>‹#›</a:t>
            </a:fld>
            <a:endParaRPr lang="en-US"/>
          </a:p>
        </p:txBody>
      </p:sp>
    </p:spTree>
    <p:extLst>
      <p:ext uri="{BB962C8B-B14F-4D97-AF65-F5344CB8AC3E}">
        <p14:creationId xmlns:p14="http://schemas.microsoft.com/office/powerpoint/2010/main" val="2558462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7D4C-956C-CF4C-B9D1-81AC18D6B4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C0B531-61F8-1344-928F-B92263BC13F0}"/>
              </a:ext>
            </a:extLst>
          </p:cNvPr>
          <p:cNvSpPr>
            <a:spLocks noGrp="1"/>
          </p:cNvSpPr>
          <p:nvPr>
            <p:ph type="dt" sz="half" idx="10"/>
          </p:nvPr>
        </p:nvSpPr>
        <p:spPr/>
        <p:txBody>
          <a:bodyPr/>
          <a:lstStyle/>
          <a:p>
            <a:fld id="{CEC4D266-EBC0-E24B-A66B-354B09385F5D}" type="datetimeFigureOut">
              <a:rPr lang="en-US" smtClean="0"/>
              <a:t>3/29/23</a:t>
            </a:fld>
            <a:endParaRPr lang="en-US"/>
          </a:p>
        </p:txBody>
      </p:sp>
      <p:sp>
        <p:nvSpPr>
          <p:cNvPr id="4" name="Footer Placeholder 3">
            <a:extLst>
              <a:ext uri="{FF2B5EF4-FFF2-40B4-BE49-F238E27FC236}">
                <a16:creationId xmlns:a16="http://schemas.microsoft.com/office/drawing/2014/main" id="{756DAA53-C043-F64D-AE6D-B5D3490181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925D29-3FB7-7D49-8ADF-5E96EB28BF98}"/>
              </a:ext>
            </a:extLst>
          </p:cNvPr>
          <p:cNvSpPr>
            <a:spLocks noGrp="1"/>
          </p:cNvSpPr>
          <p:nvPr>
            <p:ph type="sldNum" sz="quarter" idx="12"/>
          </p:nvPr>
        </p:nvSpPr>
        <p:spPr/>
        <p:txBody>
          <a:bodyPr/>
          <a:lstStyle/>
          <a:p>
            <a:fld id="{411AB36C-1BA0-0144-813F-F3A30C330C29}" type="slidenum">
              <a:rPr lang="en-US" smtClean="0"/>
              <a:t>‹#›</a:t>
            </a:fld>
            <a:endParaRPr lang="en-US"/>
          </a:p>
        </p:txBody>
      </p:sp>
    </p:spTree>
    <p:extLst>
      <p:ext uri="{BB962C8B-B14F-4D97-AF65-F5344CB8AC3E}">
        <p14:creationId xmlns:p14="http://schemas.microsoft.com/office/powerpoint/2010/main" val="664392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F808FF-6F38-5B41-81F4-C0E2AD46E4E8}"/>
              </a:ext>
            </a:extLst>
          </p:cNvPr>
          <p:cNvSpPr>
            <a:spLocks noGrp="1"/>
          </p:cNvSpPr>
          <p:nvPr>
            <p:ph type="dt" sz="half" idx="10"/>
          </p:nvPr>
        </p:nvSpPr>
        <p:spPr/>
        <p:txBody>
          <a:bodyPr/>
          <a:lstStyle/>
          <a:p>
            <a:fld id="{CEC4D266-EBC0-E24B-A66B-354B09385F5D}" type="datetimeFigureOut">
              <a:rPr lang="en-US" smtClean="0"/>
              <a:t>3/29/23</a:t>
            </a:fld>
            <a:endParaRPr lang="en-US"/>
          </a:p>
        </p:txBody>
      </p:sp>
      <p:sp>
        <p:nvSpPr>
          <p:cNvPr id="3" name="Footer Placeholder 2">
            <a:extLst>
              <a:ext uri="{FF2B5EF4-FFF2-40B4-BE49-F238E27FC236}">
                <a16:creationId xmlns:a16="http://schemas.microsoft.com/office/drawing/2014/main" id="{534C7DA6-1278-D741-8DA2-94EE8686A2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58AB67-D568-7F4C-810B-38416B125E1E}"/>
              </a:ext>
            </a:extLst>
          </p:cNvPr>
          <p:cNvSpPr>
            <a:spLocks noGrp="1"/>
          </p:cNvSpPr>
          <p:nvPr>
            <p:ph type="sldNum" sz="quarter" idx="12"/>
          </p:nvPr>
        </p:nvSpPr>
        <p:spPr/>
        <p:txBody>
          <a:bodyPr/>
          <a:lstStyle/>
          <a:p>
            <a:fld id="{411AB36C-1BA0-0144-813F-F3A30C330C29}" type="slidenum">
              <a:rPr lang="en-US" smtClean="0"/>
              <a:t>‹#›</a:t>
            </a:fld>
            <a:endParaRPr lang="en-US"/>
          </a:p>
        </p:txBody>
      </p:sp>
    </p:spTree>
    <p:extLst>
      <p:ext uri="{BB962C8B-B14F-4D97-AF65-F5344CB8AC3E}">
        <p14:creationId xmlns:p14="http://schemas.microsoft.com/office/powerpoint/2010/main" val="2892391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814A-B336-AE4B-9FCB-A692331946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8D8994-3C0F-1A46-B47B-E2FA2CA7A0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D365B5-E22D-BC42-BFF2-C93AFD9BB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176E1E-6040-1741-B8B1-963411B1861A}"/>
              </a:ext>
            </a:extLst>
          </p:cNvPr>
          <p:cNvSpPr>
            <a:spLocks noGrp="1"/>
          </p:cNvSpPr>
          <p:nvPr>
            <p:ph type="dt" sz="half" idx="10"/>
          </p:nvPr>
        </p:nvSpPr>
        <p:spPr/>
        <p:txBody>
          <a:bodyPr/>
          <a:lstStyle/>
          <a:p>
            <a:fld id="{CEC4D266-EBC0-E24B-A66B-354B09385F5D}" type="datetimeFigureOut">
              <a:rPr lang="en-US" smtClean="0"/>
              <a:t>3/29/23</a:t>
            </a:fld>
            <a:endParaRPr lang="en-US"/>
          </a:p>
        </p:txBody>
      </p:sp>
      <p:sp>
        <p:nvSpPr>
          <p:cNvPr id="6" name="Footer Placeholder 5">
            <a:extLst>
              <a:ext uri="{FF2B5EF4-FFF2-40B4-BE49-F238E27FC236}">
                <a16:creationId xmlns:a16="http://schemas.microsoft.com/office/drawing/2014/main" id="{DA169288-2CA6-5D4C-A2AE-E3A7F8B56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DE2782-C3AC-924A-AC75-A2074600027A}"/>
              </a:ext>
            </a:extLst>
          </p:cNvPr>
          <p:cNvSpPr>
            <a:spLocks noGrp="1"/>
          </p:cNvSpPr>
          <p:nvPr>
            <p:ph type="sldNum" sz="quarter" idx="12"/>
          </p:nvPr>
        </p:nvSpPr>
        <p:spPr/>
        <p:txBody>
          <a:bodyPr/>
          <a:lstStyle/>
          <a:p>
            <a:fld id="{411AB36C-1BA0-0144-813F-F3A30C330C29}" type="slidenum">
              <a:rPr lang="en-US" smtClean="0"/>
              <a:t>‹#›</a:t>
            </a:fld>
            <a:endParaRPr lang="en-US"/>
          </a:p>
        </p:txBody>
      </p:sp>
    </p:spTree>
    <p:extLst>
      <p:ext uri="{BB962C8B-B14F-4D97-AF65-F5344CB8AC3E}">
        <p14:creationId xmlns:p14="http://schemas.microsoft.com/office/powerpoint/2010/main" val="3979606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5B32-3B6D-7144-B649-536F68C32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BE6AD3-5032-5647-A0C7-4FDA4CDE9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E7F0A1-63B6-8D4C-9FAE-7F518DC21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5374F-49C8-424C-834C-672A592159AB}"/>
              </a:ext>
            </a:extLst>
          </p:cNvPr>
          <p:cNvSpPr>
            <a:spLocks noGrp="1"/>
          </p:cNvSpPr>
          <p:nvPr>
            <p:ph type="dt" sz="half" idx="10"/>
          </p:nvPr>
        </p:nvSpPr>
        <p:spPr/>
        <p:txBody>
          <a:bodyPr/>
          <a:lstStyle/>
          <a:p>
            <a:fld id="{CEC4D266-EBC0-E24B-A66B-354B09385F5D}" type="datetimeFigureOut">
              <a:rPr lang="en-US" smtClean="0"/>
              <a:t>3/29/23</a:t>
            </a:fld>
            <a:endParaRPr lang="en-US"/>
          </a:p>
        </p:txBody>
      </p:sp>
      <p:sp>
        <p:nvSpPr>
          <p:cNvPr id="6" name="Footer Placeholder 5">
            <a:extLst>
              <a:ext uri="{FF2B5EF4-FFF2-40B4-BE49-F238E27FC236}">
                <a16:creationId xmlns:a16="http://schemas.microsoft.com/office/drawing/2014/main" id="{9D2ACA69-6BC8-2B4D-B84C-7AD2952AF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01ADCE-45A4-7946-9660-9FF4087FE828}"/>
              </a:ext>
            </a:extLst>
          </p:cNvPr>
          <p:cNvSpPr>
            <a:spLocks noGrp="1"/>
          </p:cNvSpPr>
          <p:nvPr>
            <p:ph type="sldNum" sz="quarter" idx="12"/>
          </p:nvPr>
        </p:nvSpPr>
        <p:spPr/>
        <p:txBody>
          <a:bodyPr/>
          <a:lstStyle/>
          <a:p>
            <a:fld id="{411AB36C-1BA0-0144-813F-F3A30C330C29}" type="slidenum">
              <a:rPr lang="en-US" smtClean="0"/>
              <a:t>‹#›</a:t>
            </a:fld>
            <a:endParaRPr lang="en-US"/>
          </a:p>
        </p:txBody>
      </p:sp>
    </p:spTree>
    <p:extLst>
      <p:ext uri="{BB962C8B-B14F-4D97-AF65-F5344CB8AC3E}">
        <p14:creationId xmlns:p14="http://schemas.microsoft.com/office/powerpoint/2010/main" val="2548274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FA1749-F8CC-3B49-B04C-E3E30D0FD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74525-674E-C742-B57F-4E48B58679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13702-D4EE-D741-9104-BF8685AF4E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4D266-EBC0-E24B-A66B-354B09385F5D}" type="datetimeFigureOut">
              <a:rPr lang="en-US" smtClean="0"/>
              <a:t>3/29/23</a:t>
            </a:fld>
            <a:endParaRPr lang="en-US"/>
          </a:p>
        </p:txBody>
      </p:sp>
      <p:sp>
        <p:nvSpPr>
          <p:cNvPr id="5" name="Footer Placeholder 4">
            <a:extLst>
              <a:ext uri="{FF2B5EF4-FFF2-40B4-BE49-F238E27FC236}">
                <a16:creationId xmlns:a16="http://schemas.microsoft.com/office/drawing/2014/main" id="{D6D81834-9BDA-9743-9C6B-AAD28812E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4D1CD6-7B1D-564C-A3D9-3CBE2C35D9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1AB36C-1BA0-0144-813F-F3A30C330C29}" type="slidenum">
              <a:rPr lang="en-US" smtClean="0"/>
              <a:t>‹#›</a:t>
            </a:fld>
            <a:endParaRPr lang="en-US"/>
          </a:p>
        </p:txBody>
      </p:sp>
    </p:spTree>
    <p:extLst>
      <p:ext uri="{BB962C8B-B14F-4D97-AF65-F5344CB8AC3E}">
        <p14:creationId xmlns:p14="http://schemas.microsoft.com/office/powerpoint/2010/main" val="2751298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gif"/><Relationship Id="rId7" Type="http://schemas.openxmlformats.org/officeDocument/2006/relationships/image" Target="../media/image35.png"/><Relationship Id="rId12"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4.gif"/><Relationship Id="rId11" Type="http://schemas.openxmlformats.org/officeDocument/2006/relationships/image" Target="../media/image10.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gif"/><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7.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gif"/><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1.gif"/><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image" Target="../media/image69.gif"/><Relationship Id="rId1" Type="http://schemas.openxmlformats.org/officeDocument/2006/relationships/slideLayout" Target="../slideLayouts/slideLayout7.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emf"/><Relationship Id="rId1" Type="http://schemas.openxmlformats.org/officeDocument/2006/relationships/slideLayout" Target="../slideLayouts/slideLayout7.xml"/><Relationship Id="rId4" Type="http://schemas.openxmlformats.org/officeDocument/2006/relationships/image" Target="../media/image77.gif"/></Relationships>
</file>

<file path=ppt/slides/_rels/slide33.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image" Target="../media/image69.gif"/><Relationship Id="rId1" Type="http://schemas.openxmlformats.org/officeDocument/2006/relationships/slideLayout" Target="../slideLayouts/slideLayout7.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sv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0.png"/><Relationship Id="rId2" Type="http://schemas.openxmlformats.org/officeDocument/2006/relationships/image" Target="../media/image15.png"/><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4.xml"/><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8.png"/><Relationship Id="rId17" Type="http://schemas.openxmlformats.org/officeDocument/2006/relationships/image" Target="../media/image14.svg"/><Relationship Id="rId2" Type="http://schemas.openxmlformats.org/officeDocument/2006/relationships/notesSlide" Target="../notesSlides/notesSlide5.xml"/><Relationship Id="rId16"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9.svg"/><Relationship Id="rId5" Type="http://schemas.openxmlformats.org/officeDocument/2006/relationships/image" Target="../media/image25.png"/><Relationship Id="rId15" Type="http://schemas.openxmlformats.org/officeDocument/2006/relationships/image" Target="../media/image12.png"/><Relationship Id="rId10" Type="http://schemas.openxmlformats.org/officeDocument/2006/relationships/image" Target="../media/image8.png"/><Relationship Id="rId19"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7.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9"/>
          <p:cNvSpPr txBox="1"/>
          <p:nvPr/>
        </p:nvSpPr>
        <p:spPr>
          <a:xfrm>
            <a:off x="1243023" y="1971175"/>
            <a:ext cx="9705951" cy="857750"/>
          </a:xfrm>
          <a:prstGeom prst="rect">
            <a:avLst/>
          </a:prstGeom>
          <a:noFill/>
          <a:ln>
            <a:noFill/>
          </a:ln>
        </p:spPr>
        <p:txBody>
          <a:bodyPr spcFirstLastPara="1" wrap="square" lIns="76208" tIns="38104" rIns="76208" bIns="38104" anchor="t" anchorCtr="0">
            <a:noAutofit/>
          </a:bodyPr>
          <a:lstStyle/>
          <a:p>
            <a:pPr>
              <a:buClr>
                <a:srgbClr val="000000"/>
              </a:buClr>
              <a:buSzPts val="1100"/>
            </a:pPr>
            <a:r>
              <a:rPr lang="en-CA" sz="4000" b="1" dirty="0">
                <a:solidFill>
                  <a:srgbClr val="B40101"/>
                </a:solidFill>
                <a:latin typeface="Garamond"/>
                <a:ea typeface="Garamond"/>
                <a:cs typeface="Garamond"/>
                <a:sym typeface="Garamond"/>
              </a:rPr>
              <a:t>Evolutionary strategies for molecular design</a:t>
            </a:r>
            <a:endParaRPr sz="4000" b="1" dirty="0">
              <a:solidFill>
                <a:srgbClr val="B40101"/>
              </a:solidFill>
              <a:latin typeface="Garamond"/>
              <a:ea typeface="Garamond"/>
              <a:cs typeface="Garamond"/>
              <a:sym typeface="Garamond"/>
            </a:endParaRPr>
          </a:p>
        </p:txBody>
      </p:sp>
      <p:pic>
        <p:nvPicPr>
          <p:cNvPr id="4" name="Picture 2" descr="Inverse molecular design using machine learning: Generative models for  matter engineering | Science">
            <a:extLst>
              <a:ext uri="{FF2B5EF4-FFF2-40B4-BE49-F238E27FC236}">
                <a16:creationId xmlns:a16="http://schemas.microsoft.com/office/drawing/2014/main" id="{3B10C5AC-EC07-2B4A-8AB0-AA7B4331C8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034" r="23664"/>
          <a:stretch/>
        </p:blipFill>
        <p:spPr bwMode="auto">
          <a:xfrm rot="16200000">
            <a:off x="4874418" y="1346052"/>
            <a:ext cx="2443162" cy="6274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410D-6DCF-3D48-B306-69C003CD451D}"/>
              </a:ext>
            </a:extLst>
          </p:cNvPr>
          <p:cNvSpPr>
            <a:spLocks noGrp="1"/>
          </p:cNvSpPr>
          <p:nvPr>
            <p:ph type="title"/>
          </p:nvPr>
        </p:nvSpPr>
        <p:spPr>
          <a:xfrm>
            <a:off x="61265" y="56762"/>
            <a:ext cx="4364594" cy="457697"/>
          </a:xfrm>
        </p:spPr>
        <p:txBody>
          <a:bodyPr>
            <a:noAutofit/>
          </a:bodyPr>
          <a:lstStyle/>
          <a:p>
            <a:r>
              <a:rPr lang="en-US" sz="2800" dirty="0"/>
              <a:t>Optimization algorithms</a:t>
            </a:r>
          </a:p>
        </p:txBody>
      </p:sp>
      <p:sp>
        <p:nvSpPr>
          <p:cNvPr id="5" name="Title 1">
            <a:extLst>
              <a:ext uri="{FF2B5EF4-FFF2-40B4-BE49-F238E27FC236}">
                <a16:creationId xmlns:a16="http://schemas.microsoft.com/office/drawing/2014/main" id="{358F877C-1E94-804F-A293-FCBC3B675A29}"/>
              </a:ext>
            </a:extLst>
          </p:cNvPr>
          <p:cNvSpPr txBox="1">
            <a:spLocks/>
          </p:cNvSpPr>
          <p:nvPr/>
        </p:nvSpPr>
        <p:spPr>
          <a:xfrm>
            <a:off x="373501" y="708603"/>
            <a:ext cx="1935279" cy="35583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cap="none" dirty="0">
                <a:ln w="0"/>
                <a:solidFill>
                  <a:schemeClr val="accent2"/>
                </a:solidFill>
                <a:effectLst>
                  <a:outerShdw blurRad="38100" dist="25400" dir="5400000" algn="ctr" rotWithShape="0">
                    <a:srgbClr val="6E747A">
                      <a:alpha val="43000"/>
                    </a:srgbClr>
                  </a:outerShdw>
                </a:effectLst>
              </a:rPr>
              <a:t>Sampling: </a:t>
            </a:r>
          </a:p>
        </p:txBody>
      </p:sp>
      <p:sp>
        <p:nvSpPr>
          <p:cNvPr id="6" name="Title 1">
            <a:extLst>
              <a:ext uri="{FF2B5EF4-FFF2-40B4-BE49-F238E27FC236}">
                <a16:creationId xmlns:a16="http://schemas.microsoft.com/office/drawing/2014/main" id="{4E19F960-5DE5-7940-B616-CE3D29BD1657}"/>
              </a:ext>
            </a:extLst>
          </p:cNvPr>
          <p:cNvSpPr txBox="1">
            <a:spLocks/>
          </p:cNvSpPr>
          <p:nvPr/>
        </p:nvSpPr>
        <p:spPr>
          <a:xfrm>
            <a:off x="5943165" y="706480"/>
            <a:ext cx="1935279" cy="35583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cap="none" dirty="0">
                <a:ln w="0"/>
                <a:solidFill>
                  <a:schemeClr val="accent6"/>
                </a:solidFill>
                <a:effectLst>
                  <a:outerShdw blurRad="38100" dist="25400" dir="5400000" algn="ctr" rotWithShape="0">
                    <a:srgbClr val="6E747A">
                      <a:alpha val="43000"/>
                    </a:srgbClr>
                  </a:outerShdw>
                </a:effectLst>
              </a:rPr>
              <a:t>Gradient:</a:t>
            </a:r>
          </a:p>
        </p:txBody>
      </p:sp>
      <p:pic>
        <p:nvPicPr>
          <p:cNvPr id="10" name="Picture 9" descr="Chart, line chart&#10;&#10;Description automatically generated">
            <a:extLst>
              <a:ext uri="{FF2B5EF4-FFF2-40B4-BE49-F238E27FC236}">
                <a16:creationId xmlns:a16="http://schemas.microsoft.com/office/drawing/2014/main" id="{005CD1D1-9B1D-1B4D-8A28-8341107CAC0F}"/>
              </a:ext>
            </a:extLst>
          </p:cNvPr>
          <p:cNvPicPr>
            <a:picLocks noChangeAspect="1"/>
          </p:cNvPicPr>
          <p:nvPr/>
        </p:nvPicPr>
        <p:blipFill rotWithShape="1">
          <a:blip r:embed="rId3"/>
          <a:srcRect t="8974" r="8806"/>
          <a:stretch/>
        </p:blipFill>
        <p:spPr>
          <a:xfrm>
            <a:off x="150127" y="1214651"/>
            <a:ext cx="5135025" cy="3844178"/>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0AC459C-3477-CD48-825D-84E232F070C6}"/>
                  </a:ext>
                </a:extLst>
              </p:cNvPr>
              <p:cNvSpPr txBox="1"/>
              <p:nvPr/>
            </p:nvSpPr>
            <p:spPr>
              <a:xfrm>
                <a:off x="423693" y="5028052"/>
                <a:ext cx="4630421" cy="400110"/>
              </a:xfrm>
              <a:prstGeom prst="rect">
                <a:avLst/>
              </a:prstGeom>
              <a:noFill/>
            </p:spPr>
            <p:txBody>
              <a:bodyPr wrap="square" rtlCol="0">
                <a:spAutoFit/>
              </a:bodyPr>
              <a:lstStyle/>
              <a:p>
                <a:pPr marL="285739" indent="-285739">
                  <a:buFont typeface="Arial" panose="020B0604020202020204" pitchFamily="34" charset="0"/>
                  <a:buChar char="•"/>
                </a:pPr>
                <a:r>
                  <a:rPr lang="en-US" sz="2000" dirty="0"/>
                  <a:t>Surrogate model to approximate </a:t>
                </a:r>
                <a14:m>
                  <m:oMath xmlns:m="http://schemas.openxmlformats.org/officeDocument/2006/math">
                    <m:r>
                      <a:rPr lang="en-CA" sz="2000" i="1">
                        <a:latin typeface="Cambria Math" panose="02040503050406030204" pitchFamily="18" charset="0"/>
                      </a:rPr>
                      <m:t>𝑓</m:t>
                    </m:r>
                    <m:r>
                      <a:rPr lang="en-CA" sz="2000" i="1">
                        <a:latin typeface="Cambria Math" panose="02040503050406030204" pitchFamily="18" charset="0"/>
                      </a:rPr>
                      <m:t>(</m:t>
                    </m:r>
                    <m:r>
                      <a:rPr lang="en-CA" sz="2000" i="1">
                        <a:latin typeface="Cambria Math" panose="02040503050406030204" pitchFamily="18" charset="0"/>
                      </a:rPr>
                      <m:t>𝑥</m:t>
                    </m:r>
                    <m:r>
                      <a:rPr lang="en-CA" sz="2000" i="1">
                        <a:latin typeface="Cambria Math" panose="02040503050406030204" pitchFamily="18" charset="0"/>
                      </a:rPr>
                      <m:t>)</m:t>
                    </m:r>
                  </m:oMath>
                </a14:m>
                <a:r>
                  <a:rPr lang="en-US" sz="2000" dirty="0"/>
                  <a:t>  </a:t>
                </a:r>
              </a:p>
            </p:txBody>
          </p:sp>
        </mc:Choice>
        <mc:Fallback>
          <p:sp>
            <p:nvSpPr>
              <p:cNvPr id="13" name="TextBox 12">
                <a:extLst>
                  <a:ext uri="{FF2B5EF4-FFF2-40B4-BE49-F238E27FC236}">
                    <a16:creationId xmlns:a16="http://schemas.microsoft.com/office/drawing/2014/main" id="{E0AC459C-3477-CD48-825D-84E232F070C6}"/>
                  </a:ext>
                </a:extLst>
              </p:cNvPr>
              <p:cNvSpPr txBox="1">
                <a:spLocks noRot="1" noChangeAspect="1" noMove="1" noResize="1" noEditPoints="1" noAdjustHandles="1" noChangeArrowheads="1" noChangeShapeType="1" noTextEdit="1"/>
              </p:cNvSpPr>
              <p:nvPr/>
            </p:nvSpPr>
            <p:spPr>
              <a:xfrm>
                <a:off x="423693" y="5028052"/>
                <a:ext cx="4630421" cy="400110"/>
              </a:xfrm>
              <a:prstGeom prst="rect">
                <a:avLst/>
              </a:prstGeom>
              <a:blipFill>
                <a:blip r:embed="rId4"/>
                <a:stretch>
                  <a:fillRect l="-1096" t="-9375"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A1B29E8-A05E-3A4C-B8EF-F7B7021E92AD}"/>
                  </a:ext>
                </a:extLst>
              </p:cNvPr>
              <p:cNvSpPr txBox="1"/>
              <p:nvPr/>
            </p:nvSpPr>
            <p:spPr>
              <a:xfrm>
                <a:off x="6422543" y="5028052"/>
                <a:ext cx="5213543" cy="400110"/>
              </a:xfrm>
              <a:prstGeom prst="rect">
                <a:avLst/>
              </a:prstGeom>
              <a:noFill/>
            </p:spPr>
            <p:txBody>
              <a:bodyPr wrap="none" rtlCol="0">
                <a:spAutoFit/>
              </a:bodyPr>
              <a:lstStyle/>
              <a:p>
                <a:pPr marL="285739" indent="-285739">
                  <a:buFont typeface="Arial" panose="020B0604020202020204" pitchFamily="34" charset="0"/>
                  <a:buChar char="•"/>
                </a:pPr>
                <a:r>
                  <a:rPr lang="en-US" sz="2000" dirty="0"/>
                  <a:t>Gradients and higher order derivative of </a:t>
                </a:r>
                <a14:m>
                  <m:oMath xmlns:m="http://schemas.openxmlformats.org/officeDocument/2006/math">
                    <m:r>
                      <a:rPr lang="en-CA" sz="2000" i="1">
                        <a:latin typeface="Cambria Math" panose="02040503050406030204" pitchFamily="18" charset="0"/>
                      </a:rPr>
                      <m:t>𝑓</m:t>
                    </m:r>
                    <m:r>
                      <a:rPr lang="en-CA" sz="2000" i="1">
                        <a:latin typeface="Cambria Math" panose="02040503050406030204" pitchFamily="18" charset="0"/>
                      </a:rPr>
                      <m:t>(</m:t>
                    </m:r>
                    <m:r>
                      <a:rPr lang="en-CA" sz="2000" i="1">
                        <a:latin typeface="Cambria Math" panose="02040503050406030204" pitchFamily="18" charset="0"/>
                      </a:rPr>
                      <m:t>𝑥</m:t>
                    </m:r>
                    <m:r>
                      <a:rPr lang="en-CA" sz="2000" i="1">
                        <a:latin typeface="Cambria Math" panose="02040503050406030204" pitchFamily="18" charset="0"/>
                      </a:rPr>
                      <m:t>)</m:t>
                    </m:r>
                  </m:oMath>
                </a14:m>
                <a:endParaRPr lang="en-US" sz="2000" dirty="0"/>
              </a:p>
            </p:txBody>
          </p:sp>
        </mc:Choice>
        <mc:Fallback>
          <p:sp>
            <p:nvSpPr>
              <p:cNvPr id="15" name="TextBox 14">
                <a:extLst>
                  <a:ext uri="{FF2B5EF4-FFF2-40B4-BE49-F238E27FC236}">
                    <a16:creationId xmlns:a16="http://schemas.microsoft.com/office/drawing/2014/main" id="{7A1B29E8-A05E-3A4C-B8EF-F7B7021E92AD}"/>
                  </a:ext>
                </a:extLst>
              </p:cNvPr>
              <p:cNvSpPr txBox="1">
                <a:spLocks noRot="1" noChangeAspect="1" noMove="1" noResize="1" noEditPoints="1" noAdjustHandles="1" noChangeArrowheads="1" noChangeShapeType="1" noTextEdit="1"/>
              </p:cNvSpPr>
              <p:nvPr/>
            </p:nvSpPr>
            <p:spPr>
              <a:xfrm>
                <a:off x="6422543" y="5028052"/>
                <a:ext cx="5213543" cy="400110"/>
              </a:xfrm>
              <a:prstGeom prst="rect">
                <a:avLst/>
              </a:prstGeom>
              <a:blipFill>
                <a:blip r:embed="rId5"/>
                <a:stretch>
                  <a:fillRect l="-971" t="-9375" b="-25000"/>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72ECB8AC-2DF9-A544-A5CA-408F28265333}"/>
              </a:ext>
            </a:extLst>
          </p:cNvPr>
          <p:cNvPicPr>
            <a:picLocks noChangeAspect="1"/>
          </p:cNvPicPr>
          <p:nvPr/>
        </p:nvPicPr>
        <p:blipFill rotWithShape="1">
          <a:blip r:embed="rId6"/>
          <a:srcRect t="11138" r="8470"/>
          <a:stretch/>
        </p:blipFill>
        <p:spPr>
          <a:xfrm>
            <a:off x="6206399" y="1235140"/>
            <a:ext cx="5250582" cy="3823128"/>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13D12627-E227-D646-BF8B-D8D17FECC188}"/>
              </a:ext>
            </a:extLst>
          </p:cNvPr>
          <p:cNvPicPr>
            <a:picLocks noChangeAspect="1"/>
          </p:cNvPicPr>
          <p:nvPr/>
        </p:nvPicPr>
        <p:blipFill>
          <a:blip r:embed="rId7"/>
          <a:stretch>
            <a:fillRect/>
          </a:stretch>
        </p:blipFill>
        <p:spPr>
          <a:xfrm>
            <a:off x="863996" y="5512603"/>
            <a:ext cx="2759130" cy="341065"/>
          </a:xfrm>
          <a:prstGeom prst="rect">
            <a:avLst/>
          </a:prstGeom>
        </p:spPr>
      </p:pic>
      <p:pic>
        <p:nvPicPr>
          <p:cNvPr id="26" name="Picture 25" descr="Shape&#10;&#10;Description automatically generated with medium confidence">
            <a:extLst>
              <a:ext uri="{FF2B5EF4-FFF2-40B4-BE49-F238E27FC236}">
                <a16:creationId xmlns:a16="http://schemas.microsoft.com/office/drawing/2014/main" id="{D4EB3814-C199-CE4A-A727-966B63981985}"/>
              </a:ext>
            </a:extLst>
          </p:cNvPr>
          <p:cNvPicPr>
            <a:picLocks noChangeAspect="1"/>
          </p:cNvPicPr>
          <p:nvPr/>
        </p:nvPicPr>
        <p:blipFill>
          <a:blip r:embed="rId8"/>
          <a:stretch>
            <a:fillRect/>
          </a:stretch>
        </p:blipFill>
        <p:spPr>
          <a:xfrm>
            <a:off x="6843445" y="5527028"/>
            <a:ext cx="2069999" cy="330860"/>
          </a:xfrm>
          <a:prstGeom prst="rect">
            <a:avLst/>
          </a:prstGeom>
        </p:spPr>
      </p:pic>
      <p:grpSp>
        <p:nvGrpSpPr>
          <p:cNvPr id="32" name="Group 31">
            <a:extLst>
              <a:ext uri="{FF2B5EF4-FFF2-40B4-BE49-F238E27FC236}">
                <a16:creationId xmlns:a16="http://schemas.microsoft.com/office/drawing/2014/main" id="{40A3B2D4-55A3-8C49-8C5B-E686F1C88DF5}"/>
              </a:ext>
            </a:extLst>
          </p:cNvPr>
          <p:cNvGrpSpPr/>
          <p:nvPr/>
        </p:nvGrpSpPr>
        <p:grpSpPr>
          <a:xfrm>
            <a:off x="577195" y="6003879"/>
            <a:ext cx="4870569" cy="477054"/>
            <a:chOff x="836533" y="6021995"/>
            <a:chExt cx="4106611" cy="477054"/>
          </a:xfrm>
        </p:grpSpPr>
        <p:sp>
          <p:nvSpPr>
            <p:cNvPr id="22" name="TextBox 21">
              <a:extLst>
                <a:ext uri="{FF2B5EF4-FFF2-40B4-BE49-F238E27FC236}">
                  <a16:creationId xmlns:a16="http://schemas.microsoft.com/office/drawing/2014/main" id="{4EFC8E42-4BE5-4647-ABAF-9C3B713AFB13}"/>
                </a:ext>
              </a:extLst>
            </p:cNvPr>
            <p:cNvSpPr txBox="1"/>
            <p:nvPr/>
          </p:nvSpPr>
          <p:spPr>
            <a:xfrm>
              <a:off x="836533" y="6021995"/>
              <a:ext cx="4106611" cy="4770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500" dirty="0">
                  <a:sym typeface="Wingdings" pitchFamily="2" charset="2"/>
                </a:rPr>
                <a:t>                  </a:t>
              </a:r>
              <a:r>
                <a:rPr lang="en-US" sz="2500" b="1" dirty="0">
                  <a:sym typeface="Wingdings" pitchFamily="2" charset="2"/>
                </a:rPr>
                <a:t>Bayesian optimization</a:t>
              </a:r>
              <a:endParaRPr lang="en-US" sz="2500" b="1" dirty="0"/>
            </a:p>
          </p:txBody>
        </p:sp>
        <p:pic>
          <p:nvPicPr>
            <p:cNvPr id="28" name="Picture 27" descr="Shape&#10;&#10;Description automatically generated with medium confidence">
              <a:extLst>
                <a:ext uri="{FF2B5EF4-FFF2-40B4-BE49-F238E27FC236}">
                  <a16:creationId xmlns:a16="http://schemas.microsoft.com/office/drawing/2014/main" id="{522DBF08-A613-7E45-87FE-BD0E933CD218}"/>
                </a:ext>
              </a:extLst>
            </p:cNvPr>
            <p:cNvPicPr>
              <a:picLocks noChangeAspect="1"/>
            </p:cNvPicPr>
            <p:nvPr/>
          </p:nvPicPr>
          <p:blipFill>
            <a:blip r:embed="rId9"/>
            <a:stretch>
              <a:fillRect/>
            </a:stretch>
          </p:blipFill>
          <p:spPr>
            <a:xfrm>
              <a:off x="911946" y="6106437"/>
              <a:ext cx="1200331" cy="306378"/>
            </a:xfrm>
            <a:prstGeom prst="rect">
              <a:avLst/>
            </a:prstGeom>
            <a:ln>
              <a:noFill/>
            </a:ln>
          </p:spPr>
          <p:style>
            <a:lnRef idx="2">
              <a:schemeClr val="accent2"/>
            </a:lnRef>
            <a:fillRef idx="1">
              <a:schemeClr val="lt1"/>
            </a:fillRef>
            <a:effectRef idx="0">
              <a:schemeClr val="accent2"/>
            </a:effectRef>
            <a:fontRef idx="minor">
              <a:schemeClr val="dk1"/>
            </a:fontRef>
          </p:style>
        </p:pic>
      </p:grpSp>
      <p:grpSp>
        <p:nvGrpSpPr>
          <p:cNvPr id="31" name="Group 30">
            <a:extLst>
              <a:ext uri="{FF2B5EF4-FFF2-40B4-BE49-F238E27FC236}">
                <a16:creationId xmlns:a16="http://schemas.microsoft.com/office/drawing/2014/main" id="{E105D369-8F9B-254C-8B00-CEC7DDF2E7D2}"/>
              </a:ext>
            </a:extLst>
          </p:cNvPr>
          <p:cNvGrpSpPr/>
          <p:nvPr/>
        </p:nvGrpSpPr>
        <p:grpSpPr>
          <a:xfrm>
            <a:off x="6422542" y="6003879"/>
            <a:ext cx="5501728" cy="477054"/>
            <a:chOff x="6566920" y="6003881"/>
            <a:chExt cx="5501728" cy="477054"/>
          </a:xfrm>
        </p:grpSpPr>
        <p:sp>
          <p:nvSpPr>
            <p:cNvPr id="23" name="TextBox 22">
              <a:extLst>
                <a:ext uri="{FF2B5EF4-FFF2-40B4-BE49-F238E27FC236}">
                  <a16:creationId xmlns:a16="http://schemas.microsoft.com/office/drawing/2014/main" id="{FD644526-B293-344F-9649-B7C5277C6BB7}"/>
                </a:ext>
              </a:extLst>
            </p:cNvPr>
            <p:cNvSpPr txBox="1"/>
            <p:nvPr/>
          </p:nvSpPr>
          <p:spPr>
            <a:xfrm>
              <a:off x="6566920" y="6003881"/>
              <a:ext cx="5501728" cy="477054"/>
            </a:xfrm>
            <a:prstGeom prst="rect">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2500" dirty="0">
                  <a:sym typeface="Wingdings" pitchFamily="2" charset="2"/>
                </a:rPr>
                <a:t>                   </a:t>
              </a:r>
              <a:r>
                <a:rPr lang="en-US" sz="2500" b="1" dirty="0">
                  <a:sym typeface="Wingdings" pitchFamily="2" charset="2"/>
                </a:rPr>
                <a:t>Differentiable programming</a:t>
              </a:r>
              <a:endParaRPr lang="en-US" sz="2500" b="1" dirty="0"/>
            </a:p>
          </p:txBody>
        </p:sp>
        <p:pic>
          <p:nvPicPr>
            <p:cNvPr id="30" name="Picture 29" descr="Shape&#10;&#10;Description automatically generated with medium confidence">
              <a:extLst>
                <a:ext uri="{FF2B5EF4-FFF2-40B4-BE49-F238E27FC236}">
                  <a16:creationId xmlns:a16="http://schemas.microsoft.com/office/drawing/2014/main" id="{CD2B8F44-B083-7B4A-9DB1-9BEDE7803DD1}"/>
                </a:ext>
              </a:extLst>
            </p:cNvPr>
            <p:cNvPicPr>
              <a:picLocks noChangeAspect="1"/>
            </p:cNvPicPr>
            <p:nvPr/>
          </p:nvPicPr>
          <p:blipFill>
            <a:blip r:embed="rId10"/>
            <a:stretch>
              <a:fillRect/>
            </a:stretch>
          </p:blipFill>
          <p:spPr>
            <a:xfrm>
              <a:off x="6659401" y="6106437"/>
              <a:ext cx="1326350" cy="306989"/>
            </a:xfrm>
            <a:prstGeom prst="rect">
              <a:avLst/>
            </a:prstGeom>
            <a:ln>
              <a:noFill/>
            </a:ln>
          </p:spPr>
        </p:pic>
      </p:grpSp>
      <p:pic>
        <p:nvPicPr>
          <p:cNvPr id="21" name="Graphic 20" descr="Internet outline">
            <a:extLst>
              <a:ext uri="{FF2B5EF4-FFF2-40B4-BE49-F238E27FC236}">
                <a16:creationId xmlns:a16="http://schemas.microsoft.com/office/drawing/2014/main" id="{20236A5D-45DD-6C4B-90AF-D5C6E19FC9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11257" y="358508"/>
            <a:ext cx="1080497" cy="1013477"/>
          </a:xfrm>
          <a:prstGeom prst="rect">
            <a:avLst/>
          </a:prstGeom>
        </p:spPr>
      </p:pic>
      <p:sp>
        <p:nvSpPr>
          <p:cNvPr id="3" name="Slide Number Placeholder 2">
            <a:extLst>
              <a:ext uri="{FF2B5EF4-FFF2-40B4-BE49-F238E27FC236}">
                <a16:creationId xmlns:a16="http://schemas.microsoft.com/office/drawing/2014/main" id="{0EC94D36-516E-FF42-B2D1-993FA260C33E}"/>
              </a:ext>
            </a:extLst>
          </p:cNvPr>
          <p:cNvSpPr>
            <a:spLocks noGrp="1"/>
          </p:cNvSpPr>
          <p:nvPr>
            <p:ph type="sldNum" sz="quarter" idx="12"/>
          </p:nvPr>
        </p:nvSpPr>
        <p:spPr/>
        <p:txBody>
          <a:bodyPr/>
          <a:lstStyle/>
          <a:p>
            <a:fld id="{A60C7CE6-8818-8D41-A3F6-F06BAFCEBB1F}" type="slidenum">
              <a:rPr lang="en-US" smtClean="0"/>
              <a:t>10</a:t>
            </a:fld>
            <a:endParaRPr lang="en-US"/>
          </a:p>
        </p:txBody>
      </p:sp>
    </p:spTree>
    <p:extLst>
      <p:ext uri="{BB962C8B-B14F-4D97-AF65-F5344CB8AC3E}">
        <p14:creationId xmlns:p14="http://schemas.microsoft.com/office/powerpoint/2010/main" val="24243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1FCED-D18A-BD43-920E-977772DB8ECE}"/>
              </a:ext>
            </a:extLst>
          </p:cNvPr>
          <p:cNvSpPr>
            <a:spLocks noGrp="1"/>
          </p:cNvSpPr>
          <p:nvPr>
            <p:ph type="title"/>
          </p:nvPr>
        </p:nvSpPr>
        <p:spPr>
          <a:xfrm>
            <a:off x="6852944" y="886497"/>
            <a:ext cx="4390284" cy="662782"/>
          </a:xfrm>
        </p:spPr>
        <p:txBody>
          <a:bodyPr>
            <a:normAutofit fontScale="90000"/>
          </a:bodyPr>
          <a:lstStyle/>
          <a:p>
            <a:r>
              <a:rPr lang="en-US" dirty="0"/>
              <a:t>Genetic Algorithms</a:t>
            </a:r>
          </a:p>
        </p:txBody>
      </p:sp>
      <p:sp>
        <p:nvSpPr>
          <p:cNvPr id="3" name="Slide Number Placeholder 2">
            <a:extLst>
              <a:ext uri="{FF2B5EF4-FFF2-40B4-BE49-F238E27FC236}">
                <a16:creationId xmlns:a16="http://schemas.microsoft.com/office/drawing/2014/main" id="{115CF676-625F-DF4B-B3E1-4CDCC6CE233A}"/>
              </a:ext>
            </a:extLst>
          </p:cNvPr>
          <p:cNvSpPr>
            <a:spLocks noGrp="1"/>
          </p:cNvSpPr>
          <p:nvPr>
            <p:ph type="sldNum" idx="12"/>
          </p:nvPr>
        </p:nvSpPr>
        <p:spPr/>
        <p:txBody>
          <a:bodyPr/>
          <a:lstStyle/>
          <a:p>
            <a:fld id="{00000000-1234-1234-1234-123412341234}" type="slidenum">
              <a:rPr lang="en-US" smtClean="0"/>
              <a:pPr/>
              <a:t>11</a:t>
            </a:fld>
            <a:endParaRPr lang="en-US"/>
          </a:p>
        </p:txBody>
      </p:sp>
      <p:sp>
        <p:nvSpPr>
          <p:cNvPr id="4" name="TextBox 3">
            <a:extLst>
              <a:ext uri="{FF2B5EF4-FFF2-40B4-BE49-F238E27FC236}">
                <a16:creationId xmlns:a16="http://schemas.microsoft.com/office/drawing/2014/main" id="{924C6A45-29C8-B240-BA79-3FED9888D3EF}"/>
              </a:ext>
            </a:extLst>
          </p:cNvPr>
          <p:cNvSpPr txBox="1"/>
          <p:nvPr/>
        </p:nvSpPr>
        <p:spPr>
          <a:xfrm>
            <a:off x="5735210" y="1711389"/>
            <a:ext cx="6270031" cy="1446550"/>
          </a:xfrm>
          <a:prstGeom prst="rect">
            <a:avLst/>
          </a:prstGeom>
          <a:noFill/>
        </p:spPr>
        <p:txBody>
          <a:bodyPr wrap="square" rtlCol="0">
            <a:spAutoFit/>
          </a:bodyPr>
          <a:lstStyle/>
          <a:p>
            <a:r>
              <a:rPr lang="en-CA" sz="2200" dirty="0"/>
              <a:t>The genetic algorithm is </a:t>
            </a:r>
            <a:r>
              <a:rPr lang="en-CA" sz="2200" b="1" dirty="0"/>
              <a:t>a method for solving both constrained and unconstrained optimization problems that is based on natural selection, the process that drives biological evolution</a:t>
            </a:r>
            <a:r>
              <a:rPr lang="en-CA" sz="2200" dirty="0"/>
              <a:t>.</a:t>
            </a:r>
            <a:endParaRPr lang="en-US" sz="2200" dirty="0"/>
          </a:p>
        </p:txBody>
      </p:sp>
      <p:sp>
        <p:nvSpPr>
          <p:cNvPr id="7" name="TextBox 6">
            <a:extLst>
              <a:ext uri="{FF2B5EF4-FFF2-40B4-BE49-F238E27FC236}">
                <a16:creationId xmlns:a16="http://schemas.microsoft.com/office/drawing/2014/main" id="{BA7E35ED-390B-9A49-8837-674E2CEDDA9F}"/>
              </a:ext>
            </a:extLst>
          </p:cNvPr>
          <p:cNvSpPr txBox="1"/>
          <p:nvPr/>
        </p:nvSpPr>
        <p:spPr>
          <a:xfrm>
            <a:off x="6993280" y="6559892"/>
            <a:ext cx="4182876" cy="323165"/>
          </a:xfrm>
          <a:prstGeom prst="rect">
            <a:avLst/>
          </a:prstGeom>
          <a:noFill/>
        </p:spPr>
        <p:txBody>
          <a:bodyPr wrap="none" rtlCol="0">
            <a:spAutoFit/>
          </a:bodyPr>
          <a:lstStyle/>
          <a:p>
            <a:r>
              <a:rPr lang="en-US" sz="1500" dirty="0"/>
              <a:t>https://</a:t>
            </a:r>
            <a:r>
              <a:rPr lang="en-US" sz="1500" dirty="0" err="1"/>
              <a:t>www.youtube.com</a:t>
            </a:r>
            <a:r>
              <a:rPr lang="en-US" sz="1500" dirty="0"/>
              <a:t>/</a:t>
            </a:r>
            <a:r>
              <a:rPr lang="en-US" sz="1500" dirty="0" err="1"/>
              <a:t>watch?v</a:t>
            </a:r>
            <a:r>
              <a:rPr lang="en-US" sz="1500" dirty="0"/>
              <a:t>=EOaPb9wrgDY</a:t>
            </a:r>
          </a:p>
        </p:txBody>
      </p:sp>
      <p:sp>
        <p:nvSpPr>
          <p:cNvPr id="6" name="Title 1">
            <a:extLst>
              <a:ext uri="{FF2B5EF4-FFF2-40B4-BE49-F238E27FC236}">
                <a16:creationId xmlns:a16="http://schemas.microsoft.com/office/drawing/2014/main" id="{3ACA512D-BE86-424D-BBC5-BB519B143B98}"/>
              </a:ext>
            </a:extLst>
          </p:cNvPr>
          <p:cNvSpPr txBox="1">
            <a:spLocks/>
          </p:cNvSpPr>
          <p:nvPr/>
        </p:nvSpPr>
        <p:spPr>
          <a:xfrm>
            <a:off x="373501" y="461463"/>
            <a:ext cx="1935279" cy="35583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cap="none" dirty="0">
                <a:ln w="0"/>
                <a:solidFill>
                  <a:schemeClr val="accent2"/>
                </a:solidFill>
                <a:effectLst>
                  <a:outerShdw blurRad="38100" dist="25400" dir="5400000" algn="ctr" rotWithShape="0">
                    <a:srgbClr val="6E747A">
                      <a:alpha val="43000"/>
                    </a:srgbClr>
                  </a:outerShdw>
                </a:effectLst>
              </a:rPr>
              <a:t>Sampling: </a:t>
            </a:r>
          </a:p>
        </p:txBody>
      </p:sp>
      <p:pic>
        <p:nvPicPr>
          <p:cNvPr id="8" name="Picture 7" descr="Chart, line chart&#10;&#10;Description automatically generated">
            <a:extLst>
              <a:ext uri="{FF2B5EF4-FFF2-40B4-BE49-F238E27FC236}">
                <a16:creationId xmlns:a16="http://schemas.microsoft.com/office/drawing/2014/main" id="{859C4822-A016-3E4E-B69A-97D25B9A7F34}"/>
              </a:ext>
            </a:extLst>
          </p:cNvPr>
          <p:cNvPicPr>
            <a:picLocks noChangeAspect="1"/>
          </p:cNvPicPr>
          <p:nvPr/>
        </p:nvPicPr>
        <p:blipFill rotWithShape="1">
          <a:blip r:embed="rId2"/>
          <a:srcRect t="8974" r="8806"/>
          <a:stretch/>
        </p:blipFill>
        <p:spPr>
          <a:xfrm>
            <a:off x="150127" y="967511"/>
            <a:ext cx="5135025" cy="3844178"/>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4FD1212-BF3C-7348-B33B-FACCF42E4B3E}"/>
                  </a:ext>
                </a:extLst>
              </p:cNvPr>
              <p:cNvSpPr txBox="1"/>
              <p:nvPr/>
            </p:nvSpPr>
            <p:spPr>
              <a:xfrm>
                <a:off x="423693" y="4780912"/>
                <a:ext cx="4630421" cy="400110"/>
              </a:xfrm>
              <a:prstGeom prst="rect">
                <a:avLst/>
              </a:prstGeom>
              <a:noFill/>
            </p:spPr>
            <p:txBody>
              <a:bodyPr wrap="square" rtlCol="0">
                <a:spAutoFit/>
              </a:bodyPr>
              <a:lstStyle/>
              <a:p>
                <a:pPr marL="285739" indent="-285739">
                  <a:buFont typeface="Arial" panose="020B0604020202020204" pitchFamily="34" charset="0"/>
                  <a:buChar char="•"/>
                </a:pPr>
                <a:r>
                  <a:rPr lang="en-US" sz="2000" dirty="0"/>
                  <a:t>Surrogate model to approximate </a:t>
                </a:r>
                <a14:m>
                  <m:oMath xmlns:m="http://schemas.openxmlformats.org/officeDocument/2006/math">
                    <m:r>
                      <a:rPr lang="en-CA" sz="2000" i="1">
                        <a:latin typeface="Cambria Math" panose="02040503050406030204" pitchFamily="18" charset="0"/>
                      </a:rPr>
                      <m:t>𝑓</m:t>
                    </m:r>
                    <m:r>
                      <a:rPr lang="en-CA" sz="2000" i="1">
                        <a:latin typeface="Cambria Math" panose="02040503050406030204" pitchFamily="18" charset="0"/>
                      </a:rPr>
                      <m:t>(</m:t>
                    </m:r>
                    <m:r>
                      <a:rPr lang="en-CA" sz="2000" i="1">
                        <a:latin typeface="Cambria Math" panose="02040503050406030204" pitchFamily="18" charset="0"/>
                      </a:rPr>
                      <m:t>𝑥</m:t>
                    </m:r>
                    <m:r>
                      <a:rPr lang="en-CA" sz="2000" i="1">
                        <a:latin typeface="Cambria Math" panose="02040503050406030204" pitchFamily="18" charset="0"/>
                      </a:rPr>
                      <m:t>)</m:t>
                    </m:r>
                  </m:oMath>
                </a14:m>
                <a:r>
                  <a:rPr lang="en-US" sz="2000" dirty="0"/>
                  <a:t>  </a:t>
                </a:r>
              </a:p>
            </p:txBody>
          </p:sp>
        </mc:Choice>
        <mc:Fallback>
          <p:sp>
            <p:nvSpPr>
              <p:cNvPr id="9" name="TextBox 8">
                <a:extLst>
                  <a:ext uri="{FF2B5EF4-FFF2-40B4-BE49-F238E27FC236}">
                    <a16:creationId xmlns:a16="http://schemas.microsoft.com/office/drawing/2014/main" id="{D4FD1212-BF3C-7348-B33B-FACCF42E4B3E}"/>
                  </a:ext>
                </a:extLst>
              </p:cNvPr>
              <p:cNvSpPr txBox="1">
                <a:spLocks noRot="1" noChangeAspect="1" noMove="1" noResize="1" noEditPoints="1" noAdjustHandles="1" noChangeArrowheads="1" noChangeShapeType="1" noTextEdit="1"/>
              </p:cNvSpPr>
              <p:nvPr/>
            </p:nvSpPr>
            <p:spPr>
              <a:xfrm>
                <a:off x="423693" y="4780912"/>
                <a:ext cx="4630421" cy="400110"/>
              </a:xfrm>
              <a:prstGeom prst="rect">
                <a:avLst/>
              </a:prstGeom>
              <a:blipFill>
                <a:blip r:embed="rId3"/>
                <a:stretch>
                  <a:fillRect l="-1096" t="-9091" b="-24242"/>
                </a:stretch>
              </a:blipFill>
            </p:spPr>
            <p:txBody>
              <a:bodyPr/>
              <a:lstStyle/>
              <a:p>
                <a:r>
                  <a:rPr lang="en-US">
                    <a:noFill/>
                  </a:rPr>
                  <a:t> </a:t>
                </a:r>
              </a:p>
            </p:txBody>
          </p:sp>
        </mc:Fallback>
      </mc:AlternateContent>
      <p:pic>
        <p:nvPicPr>
          <p:cNvPr id="10" name="Picture 9" descr="Shape&#10;&#10;Description automatically generated with medium confidence">
            <a:extLst>
              <a:ext uri="{FF2B5EF4-FFF2-40B4-BE49-F238E27FC236}">
                <a16:creationId xmlns:a16="http://schemas.microsoft.com/office/drawing/2014/main" id="{C66E6989-BE1C-994D-A807-272DA1C375FC}"/>
              </a:ext>
            </a:extLst>
          </p:cNvPr>
          <p:cNvPicPr>
            <a:picLocks noChangeAspect="1"/>
          </p:cNvPicPr>
          <p:nvPr/>
        </p:nvPicPr>
        <p:blipFill>
          <a:blip r:embed="rId4"/>
          <a:stretch>
            <a:fillRect/>
          </a:stretch>
        </p:blipFill>
        <p:spPr>
          <a:xfrm>
            <a:off x="863996" y="5265463"/>
            <a:ext cx="2759130" cy="341065"/>
          </a:xfrm>
          <a:prstGeom prst="rect">
            <a:avLst/>
          </a:prstGeom>
        </p:spPr>
      </p:pic>
      <p:grpSp>
        <p:nvGrpSpPr>
          <p:cNvPr id="11" name="Group 10">
            <a:extLst>
              <a:ext uri="{FF2B5EF4-FFF2-40B4-BE49-F238E27FC236}">
                <a16:creationId xmlns:a16="http://schemas.microsoft.com/office/drawing/2014/main" id="{740AC0A5-14AD-6841-A761-0DFE73DD83FE}"/>
              </a:ext>
            </a:extLst>
          </p:cNvPr>
          <p:cNvGrpSpPr/>
          <p:nvPr/>
        </p:nvGrpSpPr>
        <p:grpSpPr>
          <a:xfrm>
            <a:off x="423693" y="6061858"/>
            <a:ext cx="4870569" cy="477054"/>
            <a:chOff x="836533" y="6021995"/>
            <a:chExt cx="4106611" cy="477054"/>
          </a:xfrm>
        </p:grpSpPr>
        <p:sp>
          <p:nvSpPr>
            <p:cNvPr id="12" name="TextBox 11">
              <a:extLst>
                <a:ext uri="{FF2B5EF4-FFF2-40B4-BE49-F238E27FC236}">
                  <a16:creationId xmlns:a16="http://schemas.microsoft.com/office/drawing/2014/main" id="{EE98C605-7AB0-E744-8AC6-25218A3DE8D7}"/>
                </a:ext>
              </a:extLst>
            </p:cNvPr>
            <p:cNvSpPr txBox="1"/>
            <p:nvPr/>
          </p:nvSpPr>
          <p:spPr>
            <a:xfrm>
              <a:off x="836533" y="6021995"/>
              <a:ext cx="4106611" cy="4770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500" dirty="0">
                  <a:sym typeface="Wingdings" pitchFamily="2" charset="2"/>
                </a:rPr>
                <a:t>                  </a:t>
              </a:r>
              <a:r>
                <a:rPr lang="en-US" sz="2500" b="1" dirty="0">
                  <a:sym typeface="Wingdings" pitchFamily="2" charset="2"/>
                </a:rPr>
                <a:t>Bayesian optimization</a:t>
              </a:r>
              <a:endParaRPr lang="en-US" sz="2500" b="1" dirty="0"/>
            </a:p>
          </p:txBody>
        </p:sp>
        <p:pic>
          <p:nvPicPr>
            <p:cNvPr id="13" name="Picture 12" descr="Shape&#10;&#10;Description automatically generated with medium confidence">
              <a:extLst>
                <a:ext uri="{FF2B5EF4-FFF2-40B4-BE49-F238E27FC236}">
                  <a16:creationId xmlns:a16="http://schemas.microsoft.com/office/drawing/2014/main" id="{03C3C917-DB87-B647-8785-4B43B559C241}"/>
                </a:ext>
              </a:extLst>
            </p:cNvPr>
            <p:cNvPicPr>
              <a:picLocks noChangeAspect="1"/>
            </p:cNvPicPr>
            <p:nvPr/>
          </p:nvPicPr>
          <p:blipFill>
            <a:blip r:embed="rId5"/>
            <a:stretch>
              <a:fillRect/>
            </a:stretch>
          </p:blipFill>
          <p:spPr>
            <a:xfrm>
              <a:off x="911946" y="6106437"/>
              <a:ext cx="1200331" cy="306378"/>
            </a:xfrm>
            <a:prstGeom prst="rect">
              <a:avLst/>
            </a:prstGeom>
            <a:ln>
              <a:noFill/>
            </a:ln>
          </p:spPr>
          <p:style>
            <a:lnRef idx="2">
              <a:schemeClr val="accent2"/>
            </a:lnRef>
            <a:fillRef idx="1">
              <a:schemeClr val="lt1"/>
            </a:fillRef>
            <a:effectRef idx="0">
              <a:schemeClr val="accent2"/>
            </a:effectRef>
            <a:fontRef idx="minor">
              <a:schemeClr val="dk1"/>
            </a:fontRef>
          </p:style>
        </p:pic>
      </p:grpSp>
      <p:pic>
        <p:nvPicPr>
          <p:cNvPr id="15" name="Picture 14" descr="Shape&#10;&#10;Description automatically generated with medium confidence">
            <a:extLst>
              <a:ext uri="{FF2B5EF4-FFF2-40B4-BE49-F238E27FC236}">
                <a16:creationId xmlns:a16="http://schemas.microsoft.com/office/drawing/2014/main" id="{D2E2B17F-7443-8C4A-989C-44A8853F814A}"/>
              </a:ext>
            </a:extLst>
          </p:cNvPr>
          <p:cNvPicPr>
            <a:picLocks noChangeAspect="1"/>
          </p:cNvPicPr>
          <p:nvPr/>
        </p:nvPicPr>
        <p:blipFill>
          <a:blip r:embed="rId4"/>
          <a:stretch>
            <a:fillRect/>
          </a:stretch>
        </p:blipFill>
        <p:spPr>
          <a:xfrm>
            <a:off x="6985148" y="3320049"/>
            <a:ext cx="2759130" cy="341065"/>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4FE1D806-40F3-3F4C-83B2-75D62777DC67}"/>
              </a:ext>
            </a:extLst>
          </p:cNvPr>
          <p:cNvPicPr>
            <a:picLocks noChangeAspect="1"/>
          </p:cNvPicPr>
          <p:nvPr/>
        </p:nvPicPr>
        <p:blipFill rotWithShape="1">
          <a:blip r:embed="rId4"/>
          <a:srcRect l="37954" t="5249" b="-1"/>
          <a:stretch/>
        </p:blipFill>
        <p:spPr>
          <a:xfrm>
            <a:off x="5996970" y="4195913"/>
            <a:ext cx="1711947" cy="323165"/>
          </a:xfrm>
          <a:prstGeom prst="rect">
            <a:avLst/>
          </a:prstGeom>
        </p:spPr>
      </p:pic>
      <p:sp>
        <p:nvSpPr>
          <p:cNvPr id="5" name="TextBox 4">
            <a:extLst>
              <a:ext uri="{FF2B5EF4-FFF2-40B4-BE49-F238E27FC236}">
                <a16:creationId xmlns:a16="http://schemas.microsoft.com/office/drawing/2014/main" id="{75C5472C-3B59-7141-8F19-5773E051EBBA}"/>
              </a:ext>
            </a:extLst>
          </p:cNvPr>
          <p:cNvSpPr txBox="1"/>
          <p:nvPr/>
        </p:nvSpPr>
        <p:spPr>
          <a:xfrm>
            <a:off x="7765831" y="4034331"/>
            <a:ext cx="4276042" cy="646331"/>
          </a:xfrm>
          <a:prstGeom prst="rect">
            <a:avLst/>
          </a:prstGeom>
          <a:noFill/>
        </p:spPr>
        <p:txBody>
          <a:bodyPr wrap="none" rtlCol="0">
            <a:spAutoFit/>
          </a:bodyPr>
          <a:lstStyle/>
          <a:p>
            <a:r>
              <a:rPr lang="en-US" dirty="0"/>
              <a:t>is a model that proposed new points based </a:t>
            </a:r>
          </a:p>
          <a:p>
            <a:r>
              <a:rPr lang="en-US" dirty="0"/>
              <a:t>on a dictionary of operations</a:t>
            </a:r>
          </a:p>
        </p:txBody>
      </p:sp>
    </p:spTree>
    <p:extLst>
      <p:ext uri="{BB962C8B-B14F-4D97-AF65-F5344CB8AC3E}">
        <p14:creationId xmlns:p14="http://schemas.microsoft.com/office/powerpoint/2010/main" val="610065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en Genetic Algorithms Meet Artificial Intelligence – EEJournal">
            <a:extLst>
              <a:ext uri="{FF2B5EF4-FFF2-40B4-BE49-F238E27FC236}">
                <a16:creationId xmlns:a16="http://schemas.microsoft.com/office/drawing/2014/main" id="{3155B55A-CBAE-7C45-B6C1-BD629D81E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658" y="738885"/>
            <a:ext cx="9066684" cy="53802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69F619-EF41-2043-823C-89AFA9A0822D}"/>
              </a:ext>
            </a:extLst>
          </p:cNvPr>
          <p:cNvSpPr txBox="1"/>
          <p:nvPr/>
        </p:nvSpPr>
        <p:spPr>
          <a:xfrm>
            <a:off x="5020705" y="6264467"/>
            <a:ext cx="2252540" cy="4770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500" dirty="0"/>
              <a:t>Fitness function</a:t>
            </a:r>
          </a:p>
        </p:txBody>
      </p:sp>
    </p:spTree>
    <p:extLst>
      <p:ext uri="{BB962C8B-B14F-4D97-AF65-F5344CB8AC3E}">
        <p14:creationId xmlns:p14="http://schemas.microsoft.com/office/powerpoint/2010/main" val="358202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a:extLst>
              <a:ext uri="{FF2B5EF4-FFF2-40B4-BE49-F238E27FC236}">
                <a16:creationId xmlns:a16="http://schemas.microsoft.com/office/drawing/2014/main" id="{04CE92E8-0413-2542-9863-25406243F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037" y="142508"/>
            <a:ext cx="9051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043FA72-AAAE-A447-ACB4-E157FA35F93B}"/>
              </a:ext>
            </a:extLst>
          </p:cNvPr>
          <p:cNvSpPr txBox="1"/>
          <p:nvPr/>
        </p:nvSpPr>
        <p:spPr>
          <a:xfrm>
            <a:off x="203009" y="6458673"/>
            <a:ext cx="4820404" cy="461665"/>
          </a:xfrm>
          <a:prstGeom prst="rect">
            <a:avLst/>
          </a:prstGeom>
          <a:noFill/>
        </p:spPr>
        <p:txBody>
          <a:bodyPr wrap="square">
            <a:spAutoFit/>
          </a:bodyPr>
          <a:lstStyle/>
          <a:p>
            <a:r>
              <a:rPr lang="en-US" sz="1200" dirty="0"/>
              <a:t>https://</a:t>
            </a:r>
            <a:r>
              <a:rPr lang="en-US" sz="1200" dirty="0" err="1"/>
              <a:t>www.generativedesign.org</a:t>
            </a:r>
            <a:r>
              <a:rPr lang="en-US" sz="1200" dirty="0"/>
              <a:t>/02-deeper-dive/02-04_genetic-algorithms/02-04-01_what-is-a-genetic-algorithm</a:t>
            </a:r>
          </a:p>
        </p:txBody>
      </p:sp>
    </p:spTree>
    <p:extLst>
      <p:ext uri="{BB962C8B-B14F-4D97-AF65-F5344CB8AC3E}">
        <p14:creationId xmlns:p14="http://schemas.microsoft.com/office/powerpoint/2010/main" val="2332832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76FD97-5E63-AD41-A76B-61BE4DAB60EC}"/>
              </a:ext>
            </a:extLst>
          </p:cNvPr>
          <p:cNvPicPr>
            <a:picLocks noChangeAspect="1"/>
          </p:cNvPicPr>
          <p:nvPr/>
        </p:nvPicPr>
        <p:blipFill>
          <a:blip r:embed="rId2"/>
          <a:stretch>
            <a:fillRect/>
          </a:stretch>
        </p:blipFill>
        <p:spPr>
          <a:xfrm>
            <a:off x="36512" y="71437"/>
            <a:ext cx="4740275" cy="3820825"/>
          </a:xfrm>
          <a:prstGeom prst="rect">
            <a:avLst/>
          </a:prstGeom>
        </p:spPr>
      </p:pic>
      <p:pic>
        <p:nvPicPr>
          <p:cNvPr id="3" name="Picture 2">
            <a:extLst>
              <a:ext uri="{FF2B5EF4-FFF2-40B4-BE49-F238E27FC236}">
                <a16:creationId xmlns:a16="http://schemas.microsoft.com/office/drawing/2014/main" id="{6C43315F-E5AF-FE46-9D5A-781DEBF40336}"/>
              </a:ext>
            </a:extLst>
          </p:cNvPr>
          <p:cNvPicPr>
            <a:picLocks noChangeAspect="1"/>
          </p:cNvPicPr>
          <p:nvPr/>
        </p:nvPicPr>
        <p:blipFill>
          <a:blip r:embed="rId3"/>
          <a:stretch>
            <a:fillRect/>
          </a:stretch>
        </p:blipFill>
        <p:spPr>
          <a:xfrm>
            <a:off x="4090787" y="2462340"/>
            <a:ext cx="7569116" cy="4124198"/>
          </a:xfrm>
          <a:prstGeom prst="rect">
            <a:avLst/>
          </a:prstGeom>
        </p:spPr>
      </p:pic>
      <p:sp>
        <p:nvSpPr>
          <p:cNvPr id="4" name="TextBox 3">
            <a:extLst>
              <a:ext uri="{FF2B5EF4-FFF2-40B4-BE49-F238E27FC236}">
                <a16:creationId xmlns:a16="http://schemas.microsoft.com/office/drawing/2014/main" id="{34D1E190-6A2E-0749-AAD0-14698B6B849E}"/>
              </a:ext>
            </a:extLst>
          </p:cNvPr>
          <p:cNvSpPr txBox="1"/>
          <p:nvPr/>
        </p:nvSpPr>
        <p:spPr>
          <a:xfrm>
            <a:off x="128588" y="6488668"/>
            <a:ext cx="2813975" cy="369332"/>
          </a:xfrm>
          <a:prstGeom prst="rect">
            <a:avLst/>
          </a:prstGeom>
          <a:noFill/>
        </p:spPr>
        <p:txBody>
          <a:bodyPr wrap="none" rtlCol="0">
            <a:spAutoFit/>
          </a:bodyPr>
          <a:lstStyle/>
          <a:p>
            <a:r>
              <a:rPr lang="en-CA" i="1" dirty="0"/>
              <a:t>J </a:t>
            </a:r>
            <a:r>
              <a:rPr lang="en-CA" i="1" dirty="0" err="1"/>
              <a:t>Cheminform</a:t>
            </a:r>
            <a:r>
              <a:rPr lang="en-CA" dirty="0"/>
              <a:t> </a:t>
            </a:r>
            <a:r>
              <a:rPr lang="en-CA" b="1" dirty="0"/>
              <a:t>12</a:t>
            </a:r>
            <a:r>
              <a:rPr lang="en-CA" dirty="0"/>
              <a:t>, 55 (2020).</a:t>
            </a:r>
            <a:endParaRPr lang="en-US" dirty="0"/>
          </a:p>
        </p:txBody>
      </p:sp>
    </p:spTree>
    <p:extLst>
      <p:ext uri="{BB962C8B-B14F-4D97-AF65-F5344CB8AC3E}">
        <p14:creationId xmlns:p14="http://schemas.microsoft.com/office/powerpoint/2010/main" val="1484182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igure 1">
            <a:extLst>
              <a:ext uri="{FF2B5EF4-FFF2-40B4-BE49-F238E27FC236}">
                <a16:creationId xmlns:a16="http://schemas.microsoft.com/office/drawing/2014/main" id="{DB8AB325-3B11-0C4C-B110-C783B7AC1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720" y="305462"/>
            <a:ext cx="6086560" cy="6247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98757C-7EF5-024A-8396-F49C08477D6A}"/>
              </a:ext>
            </a:extLst>
          </p:cNvPr>
          <p:cNvSpPr txBox="1"/>
          <p:nvPr/>
        </p:nvSpPr>
        <p:spPr>
          <a:xfrm>
            <a:off x="128588" y="6488668"/>
            <a:ext cx="2813975" cy="369332"/>
          </a:xfrm>
          <a:prstGeom prst="rect">
            <a:avLst/>
          </a:prstGeom>
          <a:noFill/>
        </p:spPr>
        <p:txBody>
          <a:bodyPr wrap="none" rtlCol="0">
            <a:spAutoFit/>
          </a:bodyPr>
          <a:lstStyle/>
          <a:p>
            <a:r>
              <a:rPr lang="en-CA" i="1" dirty="0"/>
              <a:t>J </a:t>
            </a:r>
            <a:r>
              <a:rPr lang="en-CA" i="1" dirty="0" err="1"/>
              <a:t>Cheminform</a:t>
            </a:r>
            <a:r>
              <a:rPr lang="en-CA" dirty="0"/>
              <a:t> </a:t>
            </a:r>
            <a:r>
              <a:rPr lang="en-CA" b="1" dirty="0"/>
              <a:t>12</a:t>
            </a:r>
            <a:r>
              <a:rPr lang="en-CA" dirty="0"/>
              <a:t>, 55 (2020).</a:t>
            </a:r>
            <a:endParaRPr lang="en-US" dirty="0"/>
          </a:p>
        </p:txBody>
      </p:sp>
    </p:spTree>
    <p:extLst>
      <p:ext uri="{BB962C8B-B14F-4D97-AF65-F5344CB8AC3E}">
        <p14:creationId xmlns:p14="http://schemas.microsoft.com/office/powerpoint/2010/main" val="778550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8FBEA7-9C64-2341-B19E-C0B890AD7F6E}"/>
              </a:ext>
            </a:extLst>
          </p:cNvPr>
          <p:cNvSpPr>
            <a:spLocks noGrp="1"/>
          </p:cNvSpPr>
          <p:nvPr>
            <p:ph type="sldNum" idx="12"/>
          </p:nvPr>
        </p:nvSpPr>
        <p:spPr/>
        <p:txBody>
          <a:bodyPr/>
          <a:lstStyle/>
          <a:p>
            <a:fld id="{00000000-1234-1234-1234-123412341234}" type="slidenum">
              <a:rPr lang="en-US" smtClean="0"/>
              <a:pPr/>
              <a:t>16</a:t>
            </a:fld>
            <a:endParaRPr lang="en-US"/>
          </a:p>
        </p:txBody>
      </p:sp>
      <p:pic>
        <p:nvPicPr>
          <p:cNvPr id="4098" name="Picture 2" descr="MolFinder: an evolutionary algorithm for the global optimization of  molecular properties and the extensive exploration of chemical space using  SMILES | Journal of Cheminformatics | Full Text">
            <a:extLst>
              <a:ext uri="{FF2B5EF4-FFF2-40B4-BE49-F238E27FC236}">
                <a16:creationId xmlns:a16="http://schemas.microsoft.com/office/drawing/2014/main" id="{E2925710-1F16-6146-9218-CB6ACBF16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08" y="1657085"/>
            <a:ext cx="11670784" cy="35438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45E29DD-3E0C-4741-A1CD-78ACB05BE3C5}"/>
              </a:ext>
            </a:extLst>
          </p:cNvPr>
          <p:cNvSpPr txBox="1"/>
          <p:nvPr/>
        </p:nvSpPr>
        <p:spPr>
          <a:xfrm>
            <a:off x="149397" y="132317"/>
            <a:ext cx="3499676" cy="369332"/>
          </a:xfrm>
          <a:prstGeom prst="rect">
            <a:avLst/>
          </a:prstGeom>
          <a:noFill/>
        </p:spPr>
        <p:txBody>
          <a:bodyPr wrap="none" rtlCol="0">
            <a:spAutoFit/>
          </a:bodyPr>
          <a:lstStyle/>
          <a:p>
            <a:r>
              <a:rPr lang="en-US" dirty="0"/>
              <a:t>Dictionary of operations for SMILES</a:t>
            </a:r>
          </a:p>
        </p:txBody>
      </p:sp>
    </p:spTree>
    <p:extLst>
      <p:ext uri="{BB962C8B-B14F-4D97-AF65-F5344CB8AC3E}">
        <p14:creationId xmlns:p14="http://schemas.microsoft.com/office/powerpoint/2010/main" val="191954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9C7AA5-F744-3046-B56D-726E96FDC664}"/>
              </a:ext>
            </a:extLst>
          </p:cNvPr>
          <p:cNvPicPr>
            <a:picLocks noChangeAspect="1"/>
          </p:cNvPicPr>
          <p:nvPr/>
        </p:nvPicPr>
        <p:blipFill>
          <a:blip r:embed="rId2"/>
          <a:stretch>
            <a:fillRect/>
          </a:stretch>
        </p:blipFill>
        <p:spPr>
          <a:xfrm>
            <a:off x="3625850" y="2413659"/>
            <a:ext cx="4940300" cy="469900"/>
          </a:xfrm>
          <a:prstGeom prst="rect">
            <a:avLst/>
          </a:prstGeom>
        </p:spPr>
      </p:pic>
      <p:sp>
        <p:nvSpPr>
          <p:cNvPr id="3" name="TextBox 2">
            <a:extLst>
              <a:ext uri="{FF2B5EF4-FFF2-40B4-BE49-F238E27FC236}">
                <a16:creationId xmlns:a16="http://schemas.microsoft.com/office/drawing/2014/main" id="{75F0E9EB-8D81-0549-B559-AD421A870F75}"/>
              </a:ext>
            </a:extLst>
          </p:cNvPr>
          <p:cNvSpPr txBox="1"/>
          <p:nvPr/>
        </p:nvSpPr>
        <p:spPr>
          <a:xfrm>
            <a:off x="370703" y="98854"/>
            <a:ext cx="2092239" cy="446276"/>
          </a:xfrm>
          <a:prstGeom prst="rect">
            <a:avLst/>
          </a:prstGeom>
          <a:noFill/>
        </p:spPr>
        <p:txBody>
          <a:bodyPr wrap="none" rtlCol="0">
            <a:spAutoFit/>
          </a:bodyPr>
          <a:lstStyle/>
          <a:p>
            <a:r>
              <a:rPr lang="en-US" sz="2300" dirty="0"/>
              <a:t>Fitness function</a:t>
            </a:r>
          </a:p>
        </p:txBody>
      </p:sp>
      <p:sp>
        <p:nvSpPr>
          <p:cNvPr id="4" name="TextBox 3">
            <a:extLst>
              <a:ext uri="{FF2B5EF4-FFF2-40B4-BE49-F238E27FC236}">
                <a16:creationId xmlns:a16="http://schemas.microsoft.com/office/drawing/2014/main" id="{7FA9C43D-2E22-6046-A95D-DDCDEB617DC0}"/>
              </a:ext>
            </a:extLst>
          </p:cNvPr>
          <p:cNvSpPr txBox="1"/>
          <p:nvPr/>
        </p:nvSpPr>
        <p:spPr>
          <a:xfrm>
            <a:off x="502422" y="1217623"/>
            <a:ext cx="7639207" cy="769441"/>
          </a:xfrm>
          <a:prstGeom prst="rect">
            <a:avLst/>
          </a:prstGeom>
          <a:noFill/>
        </p:spPr>
        <p:txBody>
          <a:bodyPr wrap="none" rtlCol="0">
            <a:spAutoFit/>
          </a:bodyPr>
          <a:lstStyle/>
          <a:p>
            <a:pPr marL="285750" indent="-285750">
              <a:buFont typeface="Arial" panose="020B0604020202020204" pitchFamily="34" charset="0"/>
              <a:buChar char="•"/>
            </a:pPr>
            <a:r>
              <a:rPr lang="en-US" sz="2200" dirty="0"/>
              <a:t>The fitness function guides the sampling of genetic algorithms.</a:t>
            </a:r>
          </a:p>
          <a:p>
            <a:pPr marL="285750" indent="-285750">
              <a:buFont typeface="Arial" panose="020B0604020202020204" pitchFamily="34" charset="0"/>
              <a:buChar char="•"/>
            </a:pPr>
            <a:r>
              <a:rPr lang="en-US" sz="2200" dirty="0"/>
              <a:t>Similar to the acquisition function of Bayesian Optimization.</a:t>
            </a:r>
          </a:p>
        </p:txBody>
      </p:sp>
      <p:pic>
        <p:nvPicPr>
          <p:cNvPr id="5" name="Picture 4">
            <a:extLst>
              <a:ext uri="{FF2B5EF4-FFF2-40B4-BE49-F238E27FC236}">
                <a16:creationId xmlns:a16="http://schemas.microsoft.com/office/drawing/2014/main" id="{EB82B218-F04D-E049-9B61-8EF2C81BF6D7}"/>
              </a:ext>
            </a:extLst>
          </p:cNvPr>
          <p:cNvPicPr>
            <a:picLocks noChangeAspect="1"/>
          </p:cNvPicPr>
          <p:nvPr/>
        </p:nvPicPr>
        <p:blipFill>
          <a:blip r:embed="rId3"/>
          <a:stretch>
            <a:fillRect/>
          </a:stretch>
        </p:blipFill>
        <p:spPr>
          <a:xfrm>
            <a:off x="1346539" y="3429000"/>
            <a:ext cx="1104900" cy="469900"/>
          </a:xfrm>
          <a:prstGeom prst="rect">
            <a:avLst/>
          </a:prstGeom>
        </p:spPr>
      </p:pic>
      <p:pic>
        <p:nvPicPr>
          <p:cNvPr id="6" name="Picture 5">
            <a:extLst>
              <a:ext uri="{FF2B5EF4-FFF2-40B4-BE49-F238E27FC236}">
                <a16:creationId xmlns:a16="http://schemas.microsoft.com/office/drawing/2014/main" id="{D067DD12-555F-6849-9FF4-D1F308880388}"/>
              </a:ext>
            </a:extLst>
          </p:cNvPr>
          <p:cNvPicPr>
            <a:picLocks noChangeAspect="1"/>
          </p:cNvPicPr>
          <p:nvPr/>
        </p:nvPicPr>
        <p:blipFill>
          <a:blip r:embed="rId4"/>
          <a:stretch>
            <a:fillRect/>
          </a:stretch>
        </p:blipFill>
        <p:spPr>
          <a:xfrm>
            <a:off x="1352889" y="4494022"/>
            <a:ext cx="1092200" cy="469900"/>
          </a:xfrm>
          <a:prstGeom prst="rect">
            <a:avLst/>
          </a:prstGeom>
        </p:spPr>
      </p:pic>
      <p:pic>
        <p:nvPicPr>
          <p:cNvPr id="7" name="Picture 6">
            <a:extLst>
              <a:ext uri="{FF2B5EF4-FFF2-40B4-BE49-F238E27FC236}">
                <a16:creationId xmlns:a16="http://schemas.microsoft.com/office/drawing/2014/main" id="{F9806365-E30B-B640-B25F-CCD6DCEF1A97}"/>
              </a:ext>
            </a:extLst>
          </p:cNvPr>
          <p:cNvPicPr>
            <a:picLocks noChangeAspect="1"/>
          </p:cNvPicPr>
          <p:nvPr/>
        </p:nvPicPr>
        <p:blipFill>
          <a:blip r:embed="rId5"/>
          <a:stretch>
            <a:fillRect/>
          </a:stretch>
        </p:blipFill>
        <p:spPr>
          <a:xfrm>
            <a:off x="1759289" y="5625695"/>
            <a:ext cx="279400" cy="215900"/>
          </a:xfrm>
          <a:prstGeom prst="rect">
            <a:avLst/>
          </a:prstGeom>
        </p:spPr>
      </p:pic>
      <p:sp>
        <p:nvSpPr>
          <p:cNvPr id="8" name="TextBox 7">
            <a:extLst>
              <a:ext uri="{FF2B5EF4-FFF2-40B4-BE49-F238E27FC236}">
                <a16:creationId xmlns:a16="http://schemas.microsoft.com/office/drawing/2014/main" id="{87065D4A-5E21-0448-ACD7-C552B56C0226}"/>
              </a:ext>
            </a:extLst>
          </p:cNvPr>
          <p:cNvSpPr txBox="1"/>
          <p:nvPr/>
        </p:nvSpPr>
        <p:spPr>
          <a:xfrm>
            <a:off x="2445089" y="3468013"/>
            <a:ext cx="2828596" cy="430887"/>
          </a:xfrm>
          <a:prstGeom prst="rect">
            <a:avLst/>
          </a:prstGeom>
          <a:noFill/>
        </p:spPr>
        <p:txBody>
          <a:bodyPr wrap="none" rtlCol="0">
            <a:spAutoFit/>
          </a:bodyPr>
          <a:lstStyle/>
          <a:p>
            <a:pPr algn="ctr"/>
            <a:r>
              <a:rPr lang="en-US" sz="2200" dirty="0">
                <a:sym typeface="Wingdings" pitchFamily="2" charset="2"/>
              </a:rPr>
              <a:t> </a:t>
            </a:r>
            <a:r>
              <a:rPr lang="en-US" sz="2200" dirty="0"/>
              <a:t>Property of interest </a:t>
            </a:r>
          </a:p>
        </p:txBody>
      </p:sp>
      <p:sp>
        <p:nvSpPr>
          <p:cNvPr id="9" name="TextBox 8">
            <a:extLst>
              <a:ext uri="{FF2B5EF4-FFF2-40B4-BE49-F238E27FC236}">
                <a16:creationId xmlns:a16="http://schemas.microsoft.com/office/drawing/2014/main" id="{8A71140B-61D5-E242-823F-040B453C4CAC}"/>
              </a:ext>
            </a:extLst>
          </p:cNvPr>
          <p:cNvSpPr txBox="1"/>
          <p:nvPr/>
        </p:nvSpPr>
        <p:spPr>
          <a:xfrm>
            <a:off x="2445089" y="4533035"/>
            <a:ext cx="1722652" cy="430887"/>
          </a:xfrm>
          <a:prstGeom prst="rect">
            <a:avLst/>
          </a:prstGeom>
          <a:noFill/>
        </p:spPr>
        <p:txBody>
          <a:bodyPr wrap="none" rtlCol="0">
            <a:spAutoFit/>
          </a:bodyPr>
          <a:lstStyle/>
          <a:p>
            <a:pPr algn="ctr"/>
            <a:r>
              <a:rPr lang="en-US" sz="2200" dirty="0">
                <a:sym typeface="Wingdings" pitchFamily="2" charset="2"/>
              </a:rPr>
              <a:t> </a:t>
            </a:r>
            <a:r>
              <a:rPr lang="en-US" sz="2200" dirty="0"/>
              <a:t>Constrains</a:t>
            </a:r>
          </a:p>
        </p:txBody>
      </p:sp>
      <p:sp>
        <p:nvSpPr>
          <p:cNvPr id="10" name="TextBox 9">
            <a:extLst>
              <a:ext uri="{FF2B5EF4-FFF2-40B4-BE49-F238E27FC236}">
                <a16:creationId xmlns:a16="http://schemas.microsoft.com/office/drawing/2014/main" id="{3D7E65D2-24FA-3745-8783-9777864155BE}"/>
              </a:ext>
            </a:extLst>
          </p:cNvPr>
          <p:cNvSpPr txBox="1"/>
          <p:nvPr/>
        </p:nvSpPr>
        <p:spPr>
          <a:xfrm>
            <a:off x="2445089" y="5537708"/>
            <a:ext cx="2333332" cy="430887"/>
          </a:xfrm>
          <a:prstGeom prst="rect">
            <a:avLst/>
          </a:prstGeom>
          <a:noFill/>
        </p:spPr>
        <p:txBody>
          <a:bodyPr wrap="none" rtlCol="0">
            <a:spAutoFit/>
          </a:bodyPr>
          <a:lstStyle/>
          <a:p>
            <a:pPr algn="ctr"/>
            <a:r>
              <a:rPr lang="en-US" sz="2200" dirty="0">
                <a:sym typeface="Wingdings" pitchFamily="2" charset="2"/>
              </a:rPr>
              <a:t> </a:t>
            </a:r>
            <a:r>
              <a:rPr lang="en-US" sz="2200" dirty="0"/>
              <a:t>Weighing factor</a:t>
            </a:r>
          </a:p>
        </p:txBody>
      </p:sp>
      <p:pic>
        <p:nvPicPr>
          <p:cNvPr id="11" name="Picture 10">
            <a:extLst>
              <a:ext uri="{FF2B5EF4-FFF2-40B4-BE49-F238E27FC236}">
                <a16:creationId xmlns:a16="http://schemas.microsoft.com/office/drawing/2014/main" id="{C42199BE-0333-274B-8F42-43FA276950BB}"/>
              </a:ext>
            </a:extLst>
          </p:cNvPr>
          <p:cNvPicPr>
            <a:picLocks noChangeAspect="1"/>
          </p:cNvPicPr>
          <p:nvPr/>
        </p:nvPicPr>
        <p:blipFill>
          <a:blip r:embed="rId6"/>
          <a:stretch>
            <a:fillRect/>
          </a:stretch>
        </p:blipFill>
        <p:spPr>
          <a:xfrm>
            <a:off x="2609163" y="142673"/>
            <a:ext cx="1168400" cy="469900"/>
          </a:xfrm>
          <a:prstGeom prst="rect">
            <a:avLst/>
          </a:prstGeom>
        </p:spPr>
      </p:pic>
      <p:sp>
        <p:nvSpPr>
          <p:cNvPr id="13" name="TextBox 12">
            <a:extLst>
              <a:ext uri="{FF2B5EF4-FFF2-40B4-BE49-F238E27FC236}">
                <a16:creationId xmlns:a16="http://schemas.microsoft.com/office/drawing/2014/main" id="{32BF6AF9-A079-3F4B-9292-599388773E0C}"/>
              </a:ext>
            </a:extLst>
          </p:cNvPr>
          <p:cNvSpPr txBox="1"/>
          <p:nvPr/>
        </p:nvSpPr>
        <p:spPr>
          <a:xfrm>
            <a:off x="144334" y="6357715"/>
            <a:ext cx="6098058" cy="369332"/>
          </a:xfrm>
          <a:prstGeom prst="rect">
            <a:avLst/>
          </a:prstGeom>
          <a:noFill/>
        </p:spPr>
        <p:txBody>
          <a:bodyPr wrap="square">
            <a:spAutoFit/>
          </a:bodyPr>
          <a:lstStyle/>
          <a:p>
            <a:r>
              <a:rPr lang="en-CA" i="1" dirty="0"/>
              <a:t>J </a:t>
            </a:r>
            <a:r>
              <a:rPr lang="en-CA" i="1" dirty="0" err="1"/>
              <a:t>Cheminform</a:t>
            </a:r>
            <a:r>
              <a:rPr lang="en-CA" dirty="0"/>
              <a:t> </a:t>
            </a:r>
            <a:r>
              <a:rPr lang="en-CA" b="1" dirty="0"/>
              <a:t>13</a:t>
            </a:r>
            <a:r>
              <a:rPr lang="en-CA" dirty="0"/>
              <a:t>, 24 (2021)</a:t>
            </a:r>
            <a:endParaRPr lang="en-US" dirty="0"/>
          </a:p>
        </p:txBody>
      </p:sp>
    </p:spTree>
    <p:extLst>
      <p:ext uri="{BB962C8B-B14F-4D97-AF65-F5344CB8AC3E}">
        <p14:creationId xmlns:p14="http://schemas.microsoft.com/office/powerpoint/2010/main" val="2700931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nverse molecular design using machine learning: Generative models for  matter engineering | Science">
            <a:extLst>
              <a:ext uri="{FF2B5EF4-FFF2-40B4-BE49-F238E27FC236}">
                <a16:creationId xmlns:a16="http://schemas.microsoft.com/office/drawing/2014/main" id="{7909E061-572E-814F-AACE-1D50D5B806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52"/>
          <a:stretch/>
        </p:blipFill>
        <p:spPr bwMode="auto">
          <a:xfrm>
            <a:off x="1083028" y="291852"/>
            <a:ext cx="11004198" cy="6274295"/>
          </a:xfrm>
          <a:prstGeom prst="rect">
            <a:avLst/>
          </a:prstGeom>
          <a:noFill/>
          <a:extLst>
            <a:ext uri="{909E8E84-426E-40DD-AFC4-6F175D3DCCD1}">
              <a14:hiddenFill xmlns:a14="http://schemas.microsoft.com/office/drawing/2010/main">
                <a:solidFill>
                  <a:srgbClr val="FFFFFF"/>
                </a:solidFill>
              </a14:hiddenFill>
            </a:ext>
          </a:extLst>
        </p:spPr>
      </p:pic>
      <p:sp>
        <p:nvSpPr>
          <p:cNvPr id="3" name="Frame 2">
            <a:extLst>
              <a:ext uri="{FF2B5EF4-FFF2-40B4-BE49-F238E27FC236}">
                <a16:creationId xmlns:a16="http://schemas.microsoft.com/office/drawing/2014/main" id="{B8CF4492-C8EA-AB44-8E7C-A7AA70DDADB5}"/>
              </a:ext>
            </a:extLst>
          </p:cNvPr>
          <p:cNvSpPr/>
          <p:nvPr/>
        </p:nvSpPr>
        <p:spPr>
          <a:xfrm>
            <a:off x="8971006" y="172994"/>
            <a:ext cx="2743200" cy="6487297"/>
          </a:xfrm>
          <a:prstGeom prst="frame">
            <a:avLst>
              <a:gd name="adj1" fmla="val 39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140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AF128-92DA-0141-8A91-943A428B56FA}"/>
              </a:ext>
            </a:extLst>
          </p:cNvPr>
          <p:cNvSpPr>
            <a:spLocks noGrp="1"/>
          </p:cNvSpPr>
          <p:nvPr>
            <p:ph type="title"/>
          </p:nvPr>
        </p:nvSpPr>
        <p:spPr>
          <a:xfrm>
            <a:off x="132144" y="0"/>
            <a:ext cx="10515600" cy="1325563"/>
          </a:xfrm>
        </p:spPr>
        <p:txBody>
          <a:bodyPr>
            <a:normAutofit/>
          </a:bodyPr>
          <a:lstStyle/>
          <a:p>
            <a:r>
              <a:rPr lang="en-US" sz="3200" dirty="0"/>
              <a:t>When to use GA</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D4B58FD-337E-1E40-8C3F-6B222E3E27BF}"/>
                  </a:ext>
                </a:extLst>
              </p:cNvPr>
              <p:cNvSpPr txBox="1"/>
              <p:nvPr/>
            </p:nvSpPr>
            <p:spPr>
              <a:xfrm>
                <a:off x="4542148" y="996989"/>
                <a:ext cx="3107703" cy="693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000" i="1">
                              <a:latin typeface="Cambria Math" panose="02040503050406030204" pitchFamily="18" charset="0"/>
                            </a:rPr>
                          </m:ctrlPr>
                        </m:sSupPr>
                        <m:e>
                          <m:r>
                            <a:rPr lang="en-US" sz="3000" i="1">
                              <a:latin typeface="Cambria Math" panose="02040503050406030204" pitchFamily="18" charset="0"/>
                              <a:ea typeface="Cambria Math" panose="02040503050406030204" pitchFamily="18" charset="0"/>
                            </a:rPr>
                            <m:t>𝜃</m:t>
                          </m:r>
                        </m:e>
                        <m:sup>
                          <m:r>
                            <a:rPr lang="en-CA" sz="3000" i="1">
                              <a:latin typeface="Cambria Math" panose="02040503050406030204" pitchFamily="18" charset="0"/>
                            </a:rPr>
                            <m:t>∗</m:t>
                          </m:r>
                        </m:sup>
                      </m:sSup>
                      <m:r>
                        <a:rPr lang="en-CA" sz="3000" i="1">
                          <a:latin typeface="Cambria Math" panose="02040503050406030204" pitchFamily="18" charset="0"/>
                        </a:rPr>
                        <m:t>=</m:t>
                      </m:r>
                      <m:func>
                        <m:funcPr>
                          <m:ctrlPr>
                            <a:rPr lang="en-CA" sz="3000" i="1">
                              <a:latin typeface="Cambria Math" panose="02040503050406030204" pitchFamily="18" charset="0"/>
                            </a:rPr>
                          </m:ctrlPr>
                        </m:funcPr>
                        <m:fName>
                          <m:limLow>
                            <m:limLowPr>
                              <m:ctrlPr>
                                <a:rPr lang="en-CA" sz="3000" i="1">
                                  <a:latin typeface="Cambria Math" panose="02040503050406030204" pitchFamily="18" charset="0"/>
                                </a:rPr>
                              </m:ctrlPr>
                            </m:limLowPr>
                            <m:e>
                              <m:r>
                                <m:rPr>
                                  <m:sty m:val="p"/>
                                </m:rPr>
                                <a:rPr lang="en-CA" sz="3000">
                                  <a:latin typeface="Cambria Math" panose="02040503050406030204" pitchFamily="18" charset="0"/>
                                </a:rPr>
                                <m:t>min</m:t>
                              </m:r>
                            </m:e>
                            <m:lim>
                              <m:r>
                                <a:rPr lang="en-US" sz="3000" i="1">
                                  <a:latin typeface="Cambria Math" panose="02040503050406030204" pitchFamily="18" charset="0"/>
                                  <a:ea typeface="Cambria Math" panose="02040503050406030204" pitchFamily="18" charset="0"/>
                                </a:rPr>
                                <m:t>𝜃</m:t>
                              </m:r>
                            </m:lim>
                          </m:limLow>
                        </m:fName>
                        <m:e>
                          <m:r>
                            <a:rPr lang="en-CA" sz="3000" i="1">
                              <a:latin typeface="Cambria Math" panose="02040503050406030204" pitchFamily="18" charset="0"/>
                              <a:ea typeface="Cambria Math" panose="02040503050406030204" pitchFamily="18" charset="0"/>
                            </a:rPr>
                            <m:t>ℒ</m:t>
                          </m:r>
                          <m:r>
                            <a:rPr lang="en-CA" sz="3000" i="1">
                              <a:latin typeface="Cambria Math" panose="02040503050406030204" pitchFamily="18" charset="0"/>
                              <a:ea typeface="Cambria Math" panose="02040503050406030204" pitchFamily="18" charset="0"/>
                            </a:rPr>
                            <m:t>(</m:t>
                          </m:r>
                          <m:r>
                            <a:rPr lang="en-CA" sz="3000" i="1">
                              <a:latin typeface="Cambria Math" panose="02040503050406030204" pitchFamily="18" charset="0"/>
                              <a:ea typeface="Cambria Math" panose="02040503050406030204" pitchFamily="18" charset="0"/>
                            </a:rPr>
                            <m:t>𝜃</m:t>
                          </m:r>
                          <m:r>
                            <a:rPr lang="en-CA" sz="3000" i="1">
                              <a:latin typeface="Cambria Math" panose="02040503050406030204" pitchFamily="18" charset="0"/>
                              <a:ea typeface="Cambria Math" panose="02040503050406030204" pitchFamily="18" charset="0"/>
                            </a:rPr>
                            <m:t>)</m:t>
                          </m:r>
                        </m:e>
                      </m:func>
                    </m:oMath>
                  </m:oMathPara>
                </a14:m>
                <a:endParaRPr lang="en-US" sz="3000" dirty="0"/>
              </a:p>
            </p:txBody>
          </p:sp>
        </mc:Choice>
        <mc:Fallback>
          <p:sp>
            <p:nvSpPr>
              <p:cNvPr id="4" name="TextBox 3">
                <a:extLst>
                  <a:ext uri="{FF2B5EF4-FFF2-40B4-BE49-F238E27FC236}">
                    <a16:creationId xmlns:a16="http://schemas.microsoft.com/office/drawing/2014/main" id="{AD4B58FD-337E-1E40-8C3F-6B222E3E27BF}"/>
                  </a:ext>
                </a:extLst>
              </p:cNvPr>
              <p:cNvSpPr txBox="1">
                <a:spLocks noRot="1" noChangeAspect="1" noMove="1" noResize="1" noEditPoints="1" noAdjustHandles="1" noChangeArrowheads="1" noChangeShapeType="1" noTextEdit="1"/>
              </p:cNvSpPr>
              <p:nvPr/>
            </p:nvSpPr>
            <p:spPr>
              <a:xfrm>
                <a:off x="4542148" y="996989"/>
                <a:ext cx="3107703" cy="693331"/>
              </a:xfrm>
              <a:prstGeom prst="rect">
                <a:avLst/>
              </a:prstGeom>
              <a:blipFill>
                <a:blip r:embed="rId2"/>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3FD3714-13C7-6841-9664-5AC8F669C4C4}"/>
                  </a:ext>
                </a:extLst>
              </p:cNvPr>
              <p:cNvSpPr txBox="1"/>
              <p:nvPr/>
            </p:nvSpPr>
            <p:spPr>
              <a:xfrm>
                <a:off x="853740" y="2825827"/>
                <a:ext cx="3746154" cy="477054"/>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US" sz="2500" i="1" smtClean="0">
                        <a:latin typeface="Cambria Math" panose="02040503050406030204" pitchFamily="18" charset="0"/>
                        <a:ea typeface="Cambria Math" panose="02040503050406030204" pitchFamily="18" charset="0"/>
                      </a:rPr>
                      <m:t>ℒ</m:t>
                    </m:r>
                    <m:d>
                      <m:dPr>
                        <m:ctrlPr>
                          <a:rPr lang="en-US" sz="2500" i="1" smtClean="0">
                            <a:latin typeface="Cambria Math" panose="02040503050406030204" pitchFamily="18" charset="0"/>
                            <a:ea typeface="Cambria Math" panose="02040503050406030204" pitchFamily="18" charset="0"/>
                          </a:rPr>
                        </m:ctrlPr>
                      </m:dPr>
                      <m:e>
                        <m:r>
                          <a:rPr lang="en-US" sz="2500" i="1" smtClean="0">
                            <a:latin typeface="Cambria Math" panose="02040503050406030204" pitchFamily="18" charset="0"/>
                            <a:ea typeface="Cambria Math" panose="02040503050406030204" pitchFamily="18" charset="0"/>
                          </a:rPr>
                          <m:t>𝜃</m:t>
                        </m:r>
                      </m:e>
                    </m:d>
                  </m:oMath>
                </a14:m>
                <a:r>
                  <a:rPr lang="en-US" sz="2500" dirty="0"/>
                  <a:t> is not differentiable</a:t>
                </a:r>
              </a:p>
            </p:txBody>
          </p:sp>
        </mc:Choice>
        <mc:Fallback>
          <p:sp>
            <p:nvSpPr>
              <p:cNvPr id="5" name="TextBox 4">
                <a:extLst>
                  <a:ext uri="{FF2B5EF4-FFF2-40B4-BE49-F238E27FC236}">
                    <a16:creationId xmlns:a16="http://schemas.microsoft.com/office/drawing/2014/main" id="{03FD3714-13C7-6841-9664-5AC8F669C4C4}"/>
                  </a:ext>
                </a:extLst>
              </p:cNvPr>
              <p:cNvSpPr txBox="1">
                <a:spLocks noRot="1" noChangeAspect="1" noMove="1" noResize="1" noEditPoints="1" noAdjustHandles="1" noChangeArrowheads="1" noChangeShapeType="1" noTextEdit="1"/>
              </p:cNvSpPr>
              <p:nvPr/>
            </p:nvSpPr>
            <p:spPr>
              <a:xfrm>
                <a:off x="853740" y="2825827"/>
                <a:ext cx="3746154" cy="477054"/>
              </a:xfrm>
              <a:prstGeom prst="rect">
                <a:avLst/>
              </a:prstGeom>
              <a:blipFill>
                <a:blip r:embed="rId3"/>
                <a:stretch>
                  <a:fillRect l="-2365" t="-10256" r="-1689" b="-282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AFF5120-87EA-BE4C-A288-6F0F915897E3}"/>
                  </a:ext>
                </a:extLst>
              </p:cNvPr>
              <p:cNvSpPr txBox="1"/>
              <p:nvPr/>
            </p:nvSpPr>
            <p:spPr>
              <a:xfrm>
                <a:off x="851752" y="3923793"/>
                <a:ext cx="3750129" cy="861774"/>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US" sz="2500" i="1" smtClean="0">
                        <a:latin typeface="Cambria Math" panose="02040503050406030204" pitchFamily="18" charset="0"/>
                        <a:ea typeface="Cambria Math" panose="02040503050406030204" pitchFamily="18" charset="0"/>
                      </a:rPr>
                      <m:t>ℒ</m:t>
                    </m:r>
                    <m:d>
                      <m:dPr>
                        <m:ctrlPr>
                          <a:rPr lang="en-US" sz="2500" i="1" smtClean="0">
                            <a:latin typeface="Cambria Math" panose="02040503050406030204" pitchFamily="18" charset="0"/>
                            <a:ea typeface="Cambria Math" panose="02040503050406030204" pitchFamily="18" charset="0"/>
                          </a:rPr>
                        </m:ctrlPr>
                      </m:dPr>
                      <m:e>
                        <m:r>
                          <a:rPr lang="en-US" sz="2500" i="1" smtClean="0">
                            <a:latin typeface="Cambria Math" panose="02040503050406030204" pitchFamily="18" charset="0"/>
                            <a:ea typeface="Cambria Math" panose="02040503050406030204" pitchFamily="18" charset="0"/>
                          </a:rPr>
                          <m:t>𝜃</m:t>
                        </m:r>
                      </m:e>
                    </m:d>
                  </m:oMath>
                </a14:m>
                <a:r>
                  <a:rPr lang="en-US" sz="2500" dirty="0"/>
                  <a:t> has constrains</a:t>
                </a:r>
              </a:p>
              <a:p>
                <a:pPr lvl="1"/>
                <a:r>
                  <a:rPr lang="en-US" sz="2500" dirty="0"/>
                  <a:t> </a:t>
                </a:r>
                <a14:m>
                  <m:oMath xmlns:m="http://schemas.openxmlformats.org/officeDocument/2006/math">
                    <m:r>
                      <a:rPr lang="en-US" sz="2500" i="1" smtClean="0">
                        <a:latin typeface="Cambria Math" panose="02040503050406030204" pitchFamily="18" charset="0"/>
                        <a:ea typeface="Cambria Math" panose="02040503050406030204" pitchFamily="18" charset="0"/>
                      </a:rPr>
                      <m:t>ℱ</m:t>
                    </m:r>
                    <m:d>
                      <m:dPr>
                        <m:ctrlPr>
                          <a:rPr lang="en-US" sz="2500" i="1" smtClean="0">
                            <a:latin typeface="Cambria Math" panose="02040503050406030204" pitchFamily="18" charset="0"/>
                            <a:ea typeface="Cambria Math" panose="02040503050406030204" pitchFamily="18" charset="0"/>
                          </a:rPr>
                        </m:ctrlPr>
                      </m:dPr>
                      <m:e>
                        <m:r>
                          <a:rPr lang="en-US" sz="2500" i="1" smtClean="0">
                            <a:latin typeface="Cambria Math" panose="02040503050406030204" pitchFamily="18" charset="0"/>
                            <a:ea typeface="Cambria Math" panose="02040503050406030204" pitchFamily="18" charset="0"/>
                          </a:rPr>
                          <m:t>𝜃</m:t>
                        </m:r>
                      </m:e>
                    </m:d>
                    <m:r>
                      <a:rPr lang="en-CA" sz="2500" b="0" i="1" smtClean="0">
                        <a:latin typeface="Cambria Math" panose="02040503050406030204" pitchFamily="18" charset="0"/>
                        <a:ea typeface="Cambria Math" panose="02040503050406030204" pitchFamily="18" charset="0"/>
                      </a:rPr>
                      <m:t>&gt;</m:t>
                    </m:r>
                    <m:r>
                      <a:rPr lang="en-CA" sz="2500" b="0" i="1" smtClean="0">
                        <a:latin typeface="Cambria Math" panose="02040503050406030204" pitchFamily="18" charset="0"/>
                        <a:ea typeface="Cambria Math" panose="02040503050406030204" pitchFamily="18" charset="0"/>
                      </a:rPr>
                      <m:t>𝑐</m:t>
                    </m:r>
                    <m:r>
                      <a:rPr lang="en-CA" sz="2500" b="0" i="1" smtClean="0">
                        <a:latin typeface="Cambria Math" panose="02040503050406030204" pitchFamily="18" charset="0"/>
                        <a:ea typeface="Cambria Math" panose="02040503050406030204" pitchFamily="18" charset="0"/>
                      </a:rPr>
                      <m:t> </m:t>
                    </m:r>
                  </m:oMath>
                </a14:m>
                <a:r>
                  <a:rPr lang="en-US" sz="2500" dirty="0"/>
                  <a:t>or </a:t>
                </a:r>
                <a14:m>
                  <m:oMath xmlns:m="http://schemas.openxmlformats.org/officeDocument/2006/math">
                    <m:r>
                      <a:rPr lang="en-US" sz="2500" i="1" smtClean="0">
                        <a:latin typeface="Cambria Math" panose="02040503050406030204" pitchFamily="18" charset="0"/>
                        <a:ea typeface="Cambria Math" panose="02040503050406030204" pitchFamily="18" charset="0"/>
                      </a:rPr>
                      <m:t>ℱ</m:t>
                    </m:r>
                    <m:d>
                      <m:dPr>
                        <m:ctrlPr>
                          <a:rPr lang="en-US" sz="2500" i="1" smtClean="0">
                            <a:latin typeface="Cambria Math" panose="02040503050406030204" pitchFamily="18" charset="0"/>
                            <a:ea typeface="Cambria Math" panose="02040503050406030204" pitchFamily="18" charset="0"/>
                          </a:rPr>
                        </m:ctrlPr>
                      </m:dPr>
                      <m:e>
                        <m:r>
                          <a:rPr lang="en-US" sz="2500" i="1" smtClean="0">
                            <a:latin typeface="Cambria Math" panose="02040503050406030204" pitchFamily="18" charset="0"/>
                            <a:ea typeface="Cambria Math" panose="02040503050406030204" pitchFamily="18" charset="0"/>
                          </a:rPr>
                          <m:t>𝜃</m:t>
                        </m:r>
                      </m:e>
                    </m:d>
                    <m:r>
                      <a:rPr lang="en-CA" sz="2500" b="0" i="1" smtClean="0">
                        <a:latin typeface="Cambria Math" panose="02040503050406030204" pitchFamily="18" charset="0"/>
                        <a:ea typeface="Cambria Math" panose="02040503050406030204" pitchFamily="18" charset="0"/>
                      </a:rPr>
                      <m:t>=</m:t>
                    </m:r>
                    <m:r>
                      <a:rPr lang="en-CA" sz="2500" b="0" i="1" smtClean="0">
                        <a:latin typeface="Cambria Math" panose="02040503050406030204" pitchFamily="18" charset="0"/>
                        <a:ea typeface="Cambria Math" panose="02040503050406030204" pitchFamily="18" charset="0"/>
                      </a:rPr>
                      <m:t>𝑐</m:t>
                    </m:r>
                    <m:r>
                      <a:rPr lang="en-CA" sz="2500" b="0" i="1" smtClean="0">
                        <a:latin typeface="Cambria Math" panose="02040503050406030204" pitchFamily="18" charset="0"/>
                        <a:ea typeface="Cambria Math" panose="02040503050406030204" pitchFamily="18" charset="0"/>
                      </a:rPr>
                      <m:t> </m:t>
                    </m:r>
                  </m:oMath>
                </a14:m>
                <a:endParaRPr lang="en-US" sz="2500" dirty="0"/>
              </a:p>
            </p:txBody>
          </p:sp>
        </mc:Choice>
        <mc:Fallback>
          <p:sp>
            <p:nvSpPr>
              <p:cNvPr id="6" name="TextBox 5">
                <a:extLst>
                  <a:ext uri="{FF2B5EF4-FFF2-40B4-BE49-F238E27FC236}">
                    <a16:creationId xmlns:a16="http://schemas.microsoft.com/office/drawing/2014/main" id="{8AFF5120-87EA-BE4C-A288-6F0F915897E3}"/>
                  </a:ext>
                </a:extLst>
              </p:cNvPr>
              <p:cNvSpPr txBox="1">
                <a:spLocks noRot="1" noChangeAspect="1" noMove="1" noResize="1" noEditPoints="1" noAdjustHandles="1" noChangeArrowheads="1" noChangeShapeType="1" noTextEdit="1"/>
              </p:cNvSpPr>
              <p:nvPr/>
            </p:nvSpPr>
            <p:spPr>
              <a:xfrm>
                <a:off x="851752" y="3923793"/>
                <a:ext cx="3750129" cy="861774"/>
              </a:xfrm>
              <a:prstGeom prst="rect">
                <a:avLst/>
              </a:prstGeom>
              <a:blipFill>
                <a:blip r:embed="rId4"/>
                <a:stretch>
                  <a:fillRect l="-2365" t="-7353" r="-676" b="-16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3B60ABD-D840-EE4E-9895-E1E4C076A7DF}"/>
                  </a:ext>
                </a:extLst>
              </p:cNvPr>
              <p:cNvSpPr txBox="1"/>
              <p:nvPr/>
            </p:nvSpPr>
            <p:spPr>
              <a:xfrm>
                <a:off x="849765" y="5406479"/>
                <a:ext cx="2793265" cy="477054"/>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US" sz="2500" i="1" smtClean="0">
                        <a:latin typeface="Cambria Math" panose="02040503050406030204" pitchFamily="18" charset="0"/>
                        <a:ea typeface="Cambria Math" panose="02040503050406030204" pitchFamily="18" charset="0"/>
                      </a:rPr>
                      <m:t>𝜃</m:t>
                    </m:r>
                  </m:oMath>
                </a14:m>
                <a:r>
                  <a:rPr lang="en-US" sz="2500" dirty="0"/>
                  <a:t> is not continues</a:t>
                </a:r>
              </a:p>
            </p:txBody>
          </p:sp>
        </mc:Choice>
        <mc:Fallback>
          <p:sp>
            <p:nvSpPr>
              <p:cNvPr id="7" name="TextBox 6">
                <a:extLst>
                  <a:ext uri="{FF2B5EF4-FFF2-40B4-BE49-F238E27FC236}">
                    <a16:creationId xmlns:a16="http://schemas.microsoft.com/office/drawing/2014/main" id="{13B60ABD-D840-EE4E-9895-E1E4C076A7DF}"/>
                  </a:ext>
                </a:extLst>
              </p:cNvPr>
              <p:cNvSpPr txBox="1">
                <a:spLocks noRot="1" noChangeAspect="1" noMove="1" noResize="1" noEditPoints="1" noAdjustHandles="1" noChangeArrowheads="1" noChangeShapeType="1" noTextEdit="1"/>
              </p:cNvSpPr>
              <p:nvPr/>
            </p:nvSpPr>
            <p:spPr>
              <a:xfrm>
                <a:off x="849765" y="5406479"/>
                <a:ext cx="2793265" cy="477054"/>
              </a:xfrm>
              <a:prstGeom prst="rect">
                <a:avLst/>
              </a:prstGeom>
              <a:blipFill>
                <a:blip r:embed="rId5"/>
                <a:stretch>
                  <a:fillRect l="-2703" t="-10256" r="-2252" b="-2820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29C930B7-0946-2B40-83E2-39330539B643}"/>
              </a:ext>
            </a:extLst>
          </p:cNvPr>
          <p:cNvGrpSpPr/>
          <p:nvPr/>
        </p:nvGrpSpPr>
        <p:grpSpPr>
          <a:xfrm>
            <a:off x="8294703" y="1854637"/>
            <a:ext cx="3237083" cy="2830096"/>
            <a:chOff x="4013200" y="2734209"/>
            <a:chExt cx="4294745" cy="4103989"/>
          </a:xfrm>
        </p:grpSpPr>
        <p:pic>
          <p:nvPicPr>
            <p:cNvPr id="9" name="Picture 8">
              <a:extLst>
                <a:ext uri="{FF2B5EF4-FFF2-40B4-BE49-F238E27FC236}">
                  <a16:creationId xmlns:a16="http://schemas.microsoft.com/office/drawing/2014/main" id="{FA265168-AFCF-3B41-B073-0E1FDF8438A7}"/>
                </a:ext>
              </a:extLst>
            </p:cNvPr>
            <p:cNvPicPr>
              <a:picLocks noChangeAspect="1"/>
            </p:cNvPicPr>
            <p:nvPr/>
          </p:nvPicPr>
          <p:blipFill rotWithShape="1">
            <a:blip r:embed="rId6"/>
            <a:srcRect b="10022"/>
            <a:stretch/>
          </p:blipFill>
          <p:spPr>
            <a:xfrm>
              <a:off x="4013200" y="2734209"/>
              <a:ext cx="4165600" cy="3256752"/>
            </a:xfrm>
            <a:prstGeom prst="rect">
              <a:avLst/>
            </a:prstGeom>
          </p:spPr>
        </p:pic>
        <p:cxnSp>
          <p:nvCxnSpPr>
            <p:cNvPr id="10" name="Straight Arrow Connector 9">
              <a:extLst>
                <a:ext uri="{FF2B5EF4-FFF2-40B4-BE49-F238E27FC236}">
                  <a16:creationId xmlns:a16="http://schemas.microsoft.com/office/drawing/2014/main" id="{CD25BECD-C004-984A-8B0F-1930A3EF92A3}"/>
                </a:ext>
              </a:extLst>
            </p:cNvPr>
            <p:cNvCxnSpPr/>
            <p:nvPr/>
          </p:nvCxnSpPr>
          <p:spPr>
            <a:xfrm>
              <a:off x="4431510" y="6230517"/>
              <a:ext cx="28678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52F5588-AD18-2449-A87C-47D4CB793238}"/>
                </a:ext>
              </a:extLst>
            </p:cNvPr>
            <p:cNvCxnSpPr>
              <a:cxnSpLocks/>
            </p:cNvCxnSpPr>
            <p:nvPr/>
          </p:nvCxnSpPr>
          <p:spPr>
            <a:xfrm flipV="1">
              <a:off x="7638375" y="3764407"/>
              <a:ext cx="669570" cy="24522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C95BCA2-158C-6E4D-91CD-561B4EECC51B}"/>
                    </a:ext>
                  </a:extLst>
                </p:cNvPr>
                <p:cNvSpPr txBox="1"/>
                <p:nvPr/>
              </p:nvSpPr>
              <p:spPr>
                <a:xfrm>
                  <a:off x="4345275" y="6257989"/>
                  <a:ext cx="659721" cy="5802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CA" sz="2000" i="1">
                                <a:latin typeface="Cambria Math" panose="02040503050406030204" pitchFamily="18" charset="0"/>
                              </a:rPr>
                              <m:t>0</m:t>
                            </m:r>
                          </m:sub>
                        </m:sSub>
                      </m:oMath>
                    </m:oMathPara>
                  </a14:m>
                  <a:endParaRPr lang="en-US" sz="2000" dirty="0"/>
                </a:p>
              </p:txBody>
            </p:sp>
          </mc:Choice>
          <mc:Fallback>
            <p:sp>
              <p:nvSpPr>
                <p:cNvPr id="12" name="TextBox 11">
                  <a:extLst>
                    <a:ext uri="{FF2B5EF4-FFF2-40B4-BE49-F238E27FC236}">
                      <a16:creationId xmlns:a16="http://schemas.microsoft.com/office/drawing/2014/main" id="{7C95BCA2-158C-6E4D-91CD-561B4EECC51B}"/>
                    </a:ext>
                  </a:extLst>
                </p:cNvPr>
                <p:cNvSpPr txBox="1">
                  <a:spLocks noRot="1" noChangeAspect="1" noMove="1" noResize="1" noEditPoints="1" noAdjustHandles="1" noChangeArrowheads="1" noChangeShapeType="1" noTextEdit="1"/>
                </p:cNvSpPr>
                <p:nvPr/>
              </p:nvSpPr>
              <p:spPr>
                <a:xfrm>
                  <a:off x="4345275" y="6257989"/>
                  <a:ext cx="659721" cy="5802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F81D884-260D-284C-B450-467480CB5750}"/>
                    </a:ext>
                  </a:extLst>
                </p:cNvPr>
                <p:cNvSpPr txBox="1"/>
                <p:nvPr/>
              </p:nvSpPr>
              <p:spPr>
                <a:xfrm>
                  <a:off x="7611021" y="5888656"/>
                  <a:ext cx="651808" cy="5802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CA" sz="2000" i="1">
                                <a:latin typeface="Cambria Math" panose="02040503050406030204" pitchFamily="18" charset="0"/>
                              </a:rPr>
                              <m:t>1</m:t>
                            </m:r>
                          </m:sub>
                        </m:sSub>
                      </m:oMath>
                    </m:oMathPara>
                  </a14:m>
                  <a:endParaRPr lang="en-US" sz="2000" dirty="0"/>
                </a:p>
              </p:txBody>
            </p:sp>
          </mc:Choice>
          <mc:Fallback>
            <p:sp>
              <p:nvSpPr>
                <p:cNvPr id="13" name="TextBox 12">
                  <a:extLst>
                    <a:ext uri="{FF2B5EF4-FFF2-40B4-BE49-F238E27FC236}">
                      <a16:creationId xmlns:a16="http://schemas.microsoft.com/office/drawing/2014/main" id="{FF81D884-260D-284C-B450-467480CB5750}"/>
                    </a:ext>
                  </a:extLst>
                </p:cNvPr>
                <p:cNvSpPr txBox="1">
                  <a:spLocks noRot="1" noChangeAspect="1" noMove="1" noResize="1" noEditPoints="1" noAdjustHandles="1" noChangeArrowheads="1" noChangeShapeType="1" noTextEdit="1"/>
                </p:cNvSpPr>
                <p:nvPr/>
              </p:nvSpPr>
              <p:spPr>
                <a:xfrm>
                  <a:off x="7611021" y="5888656"/>
                  <a:ext cx="651808" cy="580209"/>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F6BC57E-F036-264C-80F9-E9566A288651}"/>
                  </a:ext>
                </a:extLst>
              </p:cNvPr>
              <p:cNvSpPr txBox="1"/>
              <p:nvPr/>
            </p:nvSpPr>
            <p:spPr>
              <a:xfrm>
                <a:off x="8320734" y="1908360"/>
                <a:ext cx="788239" cy="430887"/>
              </a:xfrm>
              <a:prstGeom prst="rect">
                <a:avLst/>
              </a:prstGeom>
              <a:noFill/>
            </p:spPr>
            <p:txBody>
              <a:bodyPr wrap="square">
                <a:spAutoFit/>
              </a:bodyPr>
              <a:lstStyle/>
              <a:p>
                <a14:m>
                  <m:oMath xmlns:m="http://schemas.openxmlformats.org/officeDocument/2006/math">
                    <m:r>
                      <a:rPr lang="en-CA" sz="2200" i="1">
                        <a:latin typeface="Cambria Math" panose="02040503050406030204" pitchFamily="18" charset="0"/>
                        <a:ea typeface="Cambria Math" panose="02040503050406030204" pitchFamily="18" charset="0"/>
                      </a:rPr>
                      <m:t>ℒ</m:t>
                    </m:r>
                    <m:r>
                      <a:rPr lang="en-CA" sz="2200" i="1">
                        <a:latin typeface="Cambria Math" panose="02040503050406030204" pitchFamily="18" charset="0"/>
                        <a:ea typeface="Cambria Math" panose="02040503050406030204" pitchFamily="18" charset="0"/>
                      </a:rPr>
                      <m:t>(</m:t>
                    </m:r>
                    <m:r>
                      <a:rPr lang="en-CA" sz="2200" i="1">
                        <a:latin typeface="Cambria Math" panose="02040503050406030204" pitchFamily="18" charset="0"/>
                        <a:ea typeface="Cambria Math" panose="02040503050406030204" pitchFamily="18" charset="0"/>
                      </a:rPr>
                      <m:t>𝜃</m:t>
                    </m:r>
                    <m:r>
                      <a:rPr lang="en-CA" sz="2200" i="1">
                        <a:latin typeface="Cambria Math" panose="02040503050406030204" pitchFamily="18" charset="0"/>
                        <a:ea typeface="Cambria Math" panose="02040503050406030204" pitchFamily="18" charset="0"/>
                      </a:rPr>
                      <m:t>)</m:t>
                    </m:r>
                  </m:oMath>
                </a14:m>
                <a:r>
                  <a:rPr lang="en-US" sz="2200" dirty="0"/>
                  <a:t> </a:t>
                </a:r>
              </a:p>
            </p:txBody>
          </p:sp>
        </mc:Choice>
        <mc:Fallback>
          <p:sp>
            <p:nvSpPr>
              <p:cNvPr id="14" name="TextBox 13">
                <a:extLst>
                  <a:ext uri="{FF2B5EF4-FFF2-40B4-BE49-F238E27FC236}">
                    <a16:creationId xmlns:a16="http://schemas.microsoft.com/office/drawing/2014/main" id="{3F6BC57E-F036-264C-80F9-E9566A288651}"/>
                  </a:ext>
                </a:extLst>
              </p:cNvPr>
              <p:cNvSpPr txBox="1">
                <a:spLocks noRot="1" noChangeAspect="1" noMove="1" noResize="1" noEditPoints="1" noAdjustHandles="1" noChangeArrowheads="1" noChangeShapeType="1" noTextEdit="1"/>
              </p:cNvSpPr>
              <p:nvPr/>
            </p:nvSpPr>
            <p:spPr>
              <a:xfrm>
                <a:off x="8320734" y="1908360"/>
                <a:ext cx="788239" cy="430887"/>
              </a:xfrm>
              <a:prstGeom prst="rect">
                <a:avLst/>
              </a:prstGeom>
              <a:blipFill>
                <a:blip r:embed="rId9"/>
                <a:stretch>
                  <a:fillRect l="-1587" r="-1587" b="-17143"/>
                </a:stretch>
              </a:blipFill>
            </p:spPr>
            <p:txBody>
              <a:bodyPr/>
              <a:lstStyle/>
              <a:p>
                <a:r>
                  <a:rPr lang="en-US">
                    <a:noFill/>
                  </a:rPr>
                  <a:t> </a:t>
                </a:r>
              </a:p>
            </p:txBody>
          </p:sp>
        </mc:Fallback>
      </mc:AlternateContent>
    </p:spTree>
    <p:extLst>
      <p:ext uri="{BB962C8B-B14F-4D97-AF65-F5344CB8AC3E}">
        <p14:creationId xmlns:p14="http://schemas.microsoft.com/office/powerpoint/2010/main" val="761355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0"/>
          <p:cNvSpPr txBox="1">
            <a:spLocks noGrp="1"/>
          </p:cNvSpPr>
          <p:nvPr>
            <p:ph type="sldNum" idx="12"/>
          </p:nvPr>
        </p:nvSpPr>
        <p:spPr>
          <a:xfrm>
            <a:off x="8737600" y="6248400"/>
            <a:ext cx="2844750" cy="457250"/>
          </a:xfrm>
          <a:prstGeom prst="rect">
            <a:avLst/>
          </a:prstGeom>
        </p:spPr>
        <p:txBody>
          <a:bodyPr spcFirstLastPara="1" vert="horz" wrap="square" lIns="76188" tIns="38083" rIns="76188" bIns="38083" rtlCol="0" anchor="t" anchorCtr="0">
            <a:noAutofit/>
          </a:bodyPr>
          <a:lstStyle/>
          <a:p>
            <a:pPr>
              <a:buClr>
                <a:srgbClr val="000000"/>
              </a:buClr>
            </a:pPr>
            <a:fld id="{00000000-1234-1234-1234-123412341234}" type="slidenum">
              <a:rPr lang="en-US"/>
              <a:pPr>
                <a:buClr>
                  <a:srgbClr val="000000"/>
                </a:buClr>
              </a:pPr>
              <a:t>2</a:t>
            </a:fld>
            <a:endParaRPr/>
          </a:p>
        </p:txBody>
      </p:sp>
      <p:pic>
        <p:nvPicPr>
          <p:cNvPr id="2" name="Picture 1">
            <a:extLst>
              <a:ext uri="{FF2B5EF4-FFF2-40B4-BE49-F238E27FC236}">
                <a16:creationId xmlns:a16="http://schemas.microsoft.com/office/drawing/2014/main" id="{666EA0C1-D83F-5147-BBD8-D80C0BB4CBE7}"/>
              </a:ext>
            </a:extLst>
          </p:cNvPr>
          <p:cNvPicPr>
            <a:picLocks noChangeAspect="1"/>
          </p:cNvPicPr>
          <p:nvPr/>
        </p:nvPicPr>
        <p:blipFill>
          <a:blip r:embed="rId3"/>
          <a:stretch>
            <a:fillRect/>
          </a:stretch>
        </p:blipFill>
        <p:spPr>
          <a:xfrm>
            <a:off x="528152" y="1470684"/>
            <a:ext cx="4660984" cy="4032858"/>
          </a:xfrm>
          <a:prstGeom prst="rect">
            <a:avLst/>
          </a:prstGeom>
        </p:spPr>
      </p:pic>
      <p:sp>
        <p:nvSpPr>
          <p:cNvPr id="5" name="TextBox 4">
            <a:extLst>
              <a:ext uri="{FF2B5EF4-FFF2-40B4-BE49-F238E27FC236}">
                <a16:creationId xmlns:a16="http://schemas.microsoft.com/office/drawing/2014/main" id="{0AF145CF-2499-EC48-B67E-8C915DD1D899}"/>
              </a:ext>
            </a:extLst>
          </p:cNvPr>
          <p:cNvSpPr txBox="1"/>
          <p:nvPr/>
        </p:nvSpPr>
        <p:spPr>
          <a:xfrm>
            <a:off x="5407035" y="1645135"/>
            <a:ext cx="6256813" cy="3683957"/>
          </a:xfrm>
          <a:prstGeom prst="rect">
            <a:avLst/>
          </a:prstGeom>
          <a:noFill/>
        </p:spPr>
        <p:txBody>
          <a:bodyPr wrap="square" rtlCol="0">
            <a:spAutoFit/>
          </a:bodyPr>
          <a:lstStyle/>
          <a:p>
            <a:r>
              <a:rPr lang="en-CA" sz="1667" b="1" dirty="0"/>
              <a:t>Materials Science</a:t>
            </a:r>
          </a:p>
          <a:p>
            <a:r>
              <a:rPr lang="en-CA" sz="1667" dirty="0"/>
              <a:t>Think of just about any major challenge we face and materials are at the center of it. </a:t>
            </a:r>
          </a:p>
          <a:p>
            <a:r>
              <a:rPr lang="en-CA" sz="1667" dirty="0"/>
              <a:t>To build a new clean energy future, we need more-efficient solar panels, wind turbines, and batteries. </a:t>
            </a:r>
          </a:p>
          <a:p>
            <a:r>
              <a:rPr lang="en-CA" sz="1667" dirty="0"/>
              <a:t>Manufacturers need new materials to create more advanced products. </a:t>
            </a:r>
          </a:p>
          <a:p>
            <a:r>
              <a:rPr lang="en-CA" sz="1667" dirty="0"/>
              <a:t>We also need to replace materials subject to supply disruptions, such as rare earth elements.</a:t>
            </a:r>
          </a:p>
          <a:p>
            <a:endParaRPr lang="en-US" sz="1667" dirty="0"/>
          </a:p>
          <a:p>
            <a:r>
              <a:rPr lang="en-CA" sz="1667" dirty="0"/>
              <a:t>Yet today, we’re in the midst of a materials revolution. Powerful simulation techniques, combined with increased computing power and machine learning, are enabling researchers to automate much of the discovery process, vastly accelerating the development of new materials, in some cases by a factor of more than a hundred.</a:t>
            </a:r>
            <a:endParaRPr lang="en-US" sz="1667" dirty="0"/>
          </a:p>
        </p:txBody>
      </p:sp>
      <p:sp>
        <p:nvSpPr>
          <p:cNvPr id="6" name="TextBox 5">
            <a:extLst>
              <a:ext uri="{FF2B5EF4-FFF2-40B4-BE49-F238E27FC236}">
                <a16:creationId xmlns:a16="http://schemas.microsoft.com/office/drawing/2014/main" id="{8B9FABE7-EA60-A64C-9155-C2F27DD4DEBA}"/>
              </a:ext>
            </a:extLst>
          </p:cNvPr>
          <p:cNvSpPr txBox="1"/>
          <p:nvPr/>
        </p:nvSpPr>
        <p:spPr>
          <a:xfrm>
            <a:off x="886918" y="6333345"/>
            <a:ext cx="10302564" cy="323165"/>
          </a:xfrm>
          <a:prstGeom prst="rect">
            <a:avLst/>
          </a:prstGeom>
          <a:noFill/>
        </p:spPr>
        <p:txBody>
          <a:bodyPr wrap="none" rtlCol="0">
            <a:spAutoFit/>
          </a:bodyPr>
          <a:lstStyle/>
          <a:p>
            <a:r>
              <a:rPr lang="en-US" sz="1500" dirty="0"/>
              <a:t>https://</a:t>
            </a:r>
            <a:r>
              <a:rPr lang="en-US" sz="1500" dirty="0" err="1"/>
              <a:t>www.barrons.com</a:t>
            </a:r>
            <a:r>
              <a:rPr lang="en-US" sz="1500" dirty="0"/>
              <a:t>/articles/the-trillion-dollar-potential-in-crispr-materials-science-and-quantum-computing-51550412044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256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A7AA35-8B46-B74C-A4B3-47DB50935B98}"/>
              </a:ext>
            </a:extLst>
          </p:cNvPr>
          <p:cNvSpPr txBox="1"/>
          <p:nvPr/>
        </p:nvSpPr>
        <p:spPr>
          <a:xfrm>
            <a:off x="144164" y="157576"/>
            <a:ext cx="4266553" cy="477054"/>
          </a:xfrm>
          <a:prstGeom prst="rect">
            <a:avLst/>
          </a:prstGeom>
          <a:noFill/>
        </p:spPr>
        <p:txBody>
          <a:bodyPr wrap="none" rtlCol="0">
            <a:spAutoFit/>
          </a:bodyPr>
          <a:lstStyle/>
          <a:p>
            <a:r>
              <a:rPr lang="en-US" sz="2500" dirty="0"/>
              <a:t>(current trend) Probabilistic ML</a:t>
            </a:r>
          </a:p>
        </p:txBody>
      </p:sp>
      <p:sp>
        <p:nvSpPr>
          <p:cNvPr id="3" name="TextBox 2">
            <a:extLst>
              <a:ext uri="{FF2B5EF4-FFF2-40B4-BE49-F238E27FC236}">
                <a16:creationId xmlns:a16="http://schemas.microsoft.com/office/drawing/2014/main" id="{38DFC1FE-C5A5-3A4D-8615-2E0F27ADAF8E}"/>
              </a:ext>
            </a:extLst>
          </p:cNvPr>
          <p:cNvSpPr txBox="1"/>
          <p:nvPr/>
        </p:nvSpPr>
        <p:spPr>
          <a:xfrm>
            <a:off x="-86943" y="6611779"/>
            <a:ext cx="5359159" cy="246221"/>
          </a:xfrm>
          <a:prstGeom prst="rect">
            <a:avLst/>
          </a:prstGeom>
          <a:noFill/>
        </p:spPr>
        <p:txBody>
          <a:bodyPr wrap="none" rtlCol="0">
            <a:spAutoFit/>
          </a:bodyPr>
          <a:lstStyle/>
          <a:p>
            <a:r>
              <a:rPr lang="en-US" sz="1000" dirty="0"/>
              <a:t>https://</a:t>
            </a:r>
            <a:r>
              <a:rPr lang="en-US" sz="1000" dirty="0" err="1"/>
              <a:t>towardsdatascience.com</a:t>
            </a:r>
            <a:r>
              <a:rPr lang="en-US" sz="1000" dirty="0"/>
              <a:t>/denoising-diffusion-generative-models-in-graph-ml-c496af5811c5</a:t>
            </a:r>
          </a:p>
        </p:txBody>
      </p:sp>
      <p:sp>
        <p:nvSpPr>
          <p:cNvPr id="11" name="TextBox 10">
            <a:extLst>
              <a:ext uri="{FF2B5EF4-FFF2-40B4-BE49-F238E27FC236}">
                <a16:creationId xmlns:a16="http://schemas.microsoft.com/office/drawing/2014/main" id="{2CDF4054-2185-BE4E-B7F6-15A720BABFAC}"/>
              </a:ext>
            </a:extLst>
          </p:cNvPr>
          <p:cNvSpPr txBox="1"/>
          <p:nvPr/>
        </p:nvSpPr>
        <p:spPr>
          <a:xfrm>
            <a:off x="4539331" y="804559"/>
            <a:ext cx="2544927" cy="369332"/>
          </a:xfrm>
          <a:prstGeom prst="rect">
            <a:avLst/>
          </a:prstGeom>
          <a:noFill/>
        </p:spPr>
        <p:txBody>
          <a:bodyPr wrap="none" rtlCol="0">
            <a:spAutoFit/>
          </a:bodyPr>
          <a:lstStyle/>
          <a:p>
            <a:r>
              <a:rPr lang="en-US" dirty="0"/>
              <a:t>Distribution of molecules</a:t>
            </a:r>
          </a:p>
        </p:txBody>
      </p:sp>
      <p:pic>
        <p:nvPicPr>
          <p:cNvPr id="11268" name="Picture 4" descr="The Winnower | The Functional SMILES Perspective">
            <a:extLst>
              <a:ext uri="{FF2B5EF4-FFF2-40B4-BE49-F238E27FC236}">
                <a16:creationId xmlns:a16="http://schemas.microsoft.com/office/drawing/2014/main" id="{53A575D9-B98C-9C49-B753-1E9B8785E5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05" t="37821" b="35054"/>
          <a:stretch/>
        </p:blipFill>
        <p:spPr bwMode="auto">
          <a:xfrm>
            <a:off x="7825664" y="4710294"/>
            <a:ext cx="1892128" cy="56841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E3E874EF-FA61-1444-A582-79532A3917BA}"/>
              </a:ext>
            </a:extLst>
          </p:cNvPr>
          <p:cNvCxnSpPr>
            <a:cxnSpLocks/>
            <a:endCxn id="11268" idx="0"/>
          </p:cNvCxnSpPr>
          <p:nvPr/>
        </p:nvCxnSpPr>
        <p:spPr>
          <a:xfrm>
            <a:off x="7179276" y="3904734"/>
            <a:ext cx="1592452" cy="8055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3E0D757-2F99-3740-A2E6-4AB90464C88A}"/>
              </a:ext>
            </a:extLst>
          </p:cNvPr>
          <p:cNvGrpSpPr/>
          <p:nvPr/>
        </p:nvGrpSpPr>
        <p:grpSpPr>
          <a:xfrm>
            <a:off x="3068595" y="834766"/>
            <a:ext cx="5486400" cy="3657600"/>
            <a:chOff x="3068595" y="834766"/>
            <a:chExt cx="5486400" cy="3657600"/>
          </a:xfrm>
        </p:grpSpPr>
        <p:pic>
          <p:nvPicPr>
            <p:cNvPr id="10" name="Picture 9" descr="A picture containing shape&#10;&#10;Description automatically generated">
              <a:extLst>
                <a:ext uri="{FF2B5EF4-FFF2-40B4-BE49-F238E27FC236}">
                  <a16:creationId xmlns:a16="http://schemas.microsoft.com/office/drawing/2014/main" id="{F75AFD21-0C69-9C4E-B0C6-7496FC9B2D1A}"/>
                </a:ext>
              </a:extLst>
            </p:cNvPr>
            <p:cNvPicPr>
              <a:picLocks noChangeAspect="1"/>
            </p:cNvPicPr>
            <p:nvPr/>
          </p:nvPicPr>
          <p:blipFill>
            <a:blip r:embed="rId3"/>
            <a:stretch>
              <a:fillRect/>
            </a:stretch>
          </p:blipFill>
          <p:spPr>
            <a:xfrm>
              <a:off x="3068595" y="834766"/>
              <a:ext cx="5486400" cy="3657600"/>
            </a:xfrm>
            <a:prstGeom prst="rect">
              <a:avLst/>
            </a:prstGeom>
          </p:spPr>
        </p:pic>
        <p:cxnSp>
          <p:nvCxnSpPr>
            <p:cNvPr id="16" name="Straight Connector 15">
              <a:extLst>
                <a:ext uri="{FF2B5EF4-FFF2-40B4-BE49-F238E27FC236}">
                  <a16:creationId xmlns:a16="http://schemas.microsoft.com/office/drawing/2014/main" id="{31DB2A28-03A4-B84B-A565-76B7D5550769}"/>
                </a:ext>
              </a:extLst>
            </p:cNvPr>
            <p:cNvCxnSpPr>
              <a:cxnSpLocks/>
            </p:cNvCxnSpPr>
            <p:nvPr/>
          </p:nvCxnSpPr>
          <p:spPr>
            <a:xfrm>
              <a:off x="3645244" y="3904734"/>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1270" name="Picture 6" descr="Simplified molecular-input line-entry system - Wikiwand">
            <a:extLst>
              <a:ext uri="{FF2B5EF4-FFF2-40B4-BE49-F238E27FC236}">
                <a16:creationId xmlns:a16="http://schemas.microsoft.com/office/drawing/2014/main" id="{31CAD903-6ED1-784D-8203-9EB13E7A4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177" y="2052253"/>
            <a:ext cx="2594917" cy="901013"/>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2BA01687-EF42-9E40-914A-E97739EA0C3A}"/>
              </a:ext>
            </a:extLst>
          </p:cNvPr>
          <p:cNvCxnSpPr>
            <a:cxnSpLocks/>
          </p:cNvCxnSpPr>
          <p:nvPr/>
        </p:nvCxnSpPr>
        <p:spPr>
          <a:xfrm flipH="1" flipV="1">
            <a:off x="3645244" y="2663566"/>
            <a:ext cx="2018268" cy="12411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272" name="Picture 8" descr="Issues in representation of molecular structure: The development of  molecular connectivity - ScienceDirect">
            <a:extLst>
              <a:ext uri="{FF2B5EF4-FFF2-40B4-BE49-F238E27FC236}">
                <a16:creationId xmlns:a16="http://schemas.microsoft.com/office/drawing/2014/main" id="{7A4168CC-5E12-6C49-9299-69536CF0DA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8850" y="5012322"/>
            <a:ext cx="2514600" cy="10795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059C4E6E-414B-5A4F-BD4D-83CA188AC3D9}"/>
              </a:ext>
            </a:extLst>
          </p:cNvPr>
          <p:cNvCxnSpPr>
            <a:cxnSpLocks/>
            <a:endCxn id="11272" idx="0"/>
          </p:cNvCxnSpPr>
          <p:nvPr/>
        </p:nvCxnSpPr>
        <p:spPr>
          <a:xfrm flipH="1">
            <a:off x="3286150" y="3904733"/>
            <a:ext cx="1986066" cy="11075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144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D2E64537-1B12-DB4E-ABFA-0FC67A3DCC3D}"/>
              </a:ext>
            </a:extLst>
          </p:cNvPr>
          <p:cNvPicPr>
            <a:picLocks noChangeAspect="1"/>
          </p:cNvPicPr>
          <p:nvPr/>
        </p:nvPicPr>
        <p:blipFill>
          <a:blip r:embed="rId2"/>
          <a:stretch>
            <a:fillRect/>
          </a:stretch>
        </p:blipFill>
        <p:spPr>
          <a:xfrm>
            <a:off x="28831" y="396103"/>
            <a:ext cx="12192000" cy="5230332"/>
          </a:xfrm>
          <a:prstGeom prst="rect">
            <a:avLst/>
          </a:prstGeom>
        </p:spPr>
      </p:pic>
      <p:sp>
        <p:nvSpPr>
          <p:cNvPr id="2" name="TextBox 1">
            <a:extLst>
              <a:ext uri="{FF2B5EF4-FFF2-40B4-BE49-F238E27FC236}">
                <a16:creationId xmlns:a16="http://schemas.microsoft.com/office/drawing/2014/main" id="{FBA7AA35-8B46-B74C-A4B3-47DB50935B98}"/>
              </a:ext>
            </a:extLst>
          </p:cNvPr>
          <p:cNvSpPr txBox="1"/>
          <p:nvPr/>
        </p:nvSpPr>
        <p:spPr>
          <a:xfrm>
            <a:off x="144164" y="157576"/>
            <a:ext cx="4266553" cy="477054"/>
          </a:xfrm>
          <a:prstGeom prst="rect">
            <a:avLst/>
          </a:prstGeom>
          <a:noFill/>
        </p:spPr>
        <p:txBody>
          <a:bodyPr wrap="none" rtlCol="0">
            <a:spAutoFit/>
          </a:bodyPr>
          <a:lstStyle/>
          <a:p>
            <a:r>
              <a:rPr lang="en-US" sz="2500" dirty="0"/>
              <a:t>(current trend) Probabilistic ML</a:t>
            </a:r>
          </a:p>
        </p:txBody>
      </p:sp>
      <p:sp>
        <p:nvSpPr>
          <p:cNvPr id="3" name="TextBox 2">
            <a:extLst>
              <a:ext uri="{FF2B5EF4-FFF2-40B4-BE49-F238E27FC236}">
                <a16:creationId xmlns:a16="http://schemas.microsoft.com/office/drawing/2014/main" id="{38DFC1FE-C5A5-3A4D-8615-2E0F27ADAF8E}"/>
              </a:ext>
            </a:extLst>
          </p:cNvPr>
          <p:cNvSpPr txBox="1"/>
          <p:nvPr/>
        </p:nvSpPr>
        <p:spPr>
          <a:xfrm>
            <a:off x="144164" y="6461897"/>
            <a:ext cx="5359159" cy="246221"/>
          </a:xfrm>
          <a:prstGeom prst="rect">
            <a:avLst/>
          </a:prstGeom>
          <a:noFill/>
        </p:spPr>
        <p:txBody>
          <a:bodyPr wrap="none" rtlCol="0">
            <a:spAutoFit/>
          </a:bodyPr>
          <a:lstStyle/>
          <a:p>
            <a:r>
              <a:rPr lang="en-US" sz="1000" dirty="0"/>
              <a:t>https://</a:t>
            </a:r>
            <a:r>
              <a:rPr lang="en-US" sz="1000" dirty="0" err="1"/>
              <a:t>towardsdatascience.com</a:t>
            </a:r>
            <a:r>
              <a:rPr lang="en-US" sz="1000" dirty="0"/>
              <a:t>/denoising-diffusion-generative-models-in-graph-ml-c496af5811c5</a:t>
            </a:r>
          </a:p>
        </p:txBody>
      </p:sp>
      <p:sp>
        <p:nvSpPr>
          <p:cNvPr id="11" name="TextBox 10">
            <a:extLst>
              <a:ext uri="{FF2B5EF4-FFF2-40B4-BE49-F238E27FC236}">
                <a16:creationId xmlns:a16="http://schemas.microsoft.com/office/drawing/2014/main" id="{2CDF4054-2185-BE4E-B7F6-15A720BABFAC}"/>
              </a:ext>
            </a:extLst>
          </p:cNvPr>
          <p:cNvSpPr txBox="1"/>
          <p:nvPr/>
        </p:nvSpPr>
        <p:spPr>
          <a:xfrm>
            <a:off x="4539331" y="804559"/>
            <a:ext cx="2544927" cy="369332"/>
          </a:xfrm>
          <a:prstGeom prst="rect">
            <a:avLst/>
          </a:prstGeom>
          <a:noFill/>
        </p:spPr>
        <p:txBody>
          <a:bodyPr wrap="none" rtlCol="0">
            <a:spAutoFit/>
          </a:bodyPr>
          <a:lstStyle/>
          <a:p>
            <a:r>
              <a:rPr lang="en-US" dirty="0"/>
              <a:t>Distribution of molecules</a:t>
            </a:r>
          </a:p>
        </p:txBody>
      </p:sp>
      <p:pic>
        <p:nvPicPr>
          <p:cNvPr id="11268" name="Picture 4" descr="The Winnower | The Functional SMILES Perspective">
            <a:extLst>
              <a:ext uri="{FF2B5EF4-FFF2-40B4-BE49-F238E27FC236}">
                <a16:creationId xmlns:a16="http://schemas.microsoft.com/office/drawing/2014/main" id="{53A575D9-B98C-9C49-B753-1E9B8785E5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05" t="37821" b="35054"/>
          <a:stretch/>
        </p:blipFill>
        <p:spPr bwMode="auto">
          <a:xfrm>
            <a:off x="9530897" y="5580756"/>
            <a:ext cx="1892128" cy="56841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E3E874EF-FA61-1444-A582-79532A3917BA}"/>
              </a:ext>
            </a:extLst>
          </p:cNvPr>
          <p:cNvCxnSpPr>
            <a:cxnSpLocks/>
            <a:endCxn id="11268" idx="0"/>
          </p:cNvCxnSpPr>
          <p:nvPr/>
        </p:nvCxnSpPr>
        <p:spPr>
          <a:xfrm>
            <a:off x="8884509" y="4775196"/>
            <a:ext cx="1592452" cy="8055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270" name="Picture 6" descr="Simplified molecular-input line-entry system - Wikiwand">
            <a:extLst>
              <a:ext uri="{FF2B5EF4-FFF2-40B4-BE49-F238E27FC236}">
                <a16:creationId xmlns:a16="http://schemas.microsoft.com/office/drawing/2014/main" id="{31CAD903-6ED1-784D-8203-9EB13E7A4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177" y="2052253"/>
            <a:ext cx="2594917" cy="901013"/>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2BA01687-EF42-9E40-914A-E97739EA0C3A}"/>
              </a:ext>
            </a:extLst>
          </p:cNvPr>
          <p:cNvCxnSpPr>
            <a:cxnSpLocks/>
          </p:cNvCxnSpPr>
          <p:nvPr/>
        </p:nvCxnSpPr>
        <p:spPr>
          <a:xfrm flipH="1" flipV="1">
            <a:off x="3645244" y="2663566"/>
            <a:ext cx="2211859" cy="2138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272" name="Picture 8" descr="Issues in representation of molecular structure: The development of  molecular connectivity - ScienceDirect">
            <a:extLst>
              <a:ext uri="{FF2B5EF4-FFF2-40B4-BE49-F238E27FC236}">
                <a16:creationId xmlns:a16="http://schemas.microsoft.com/office/drawing/2014/main" id="{7A4168CC-5E12-6C49-9299-69536CF0DA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644" y="5325212"/>
            <a:ext cx="2514600" cy="10795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059C4E6E-414B-5A4F-BD4D-83CA188AC3D9}"/>
              </a:ext>
            </a:extLst>
          </p:cNvPr>
          <p:cNvCxnSpPr>
            <a:cxnSpLocks/>
            <a:endCxn id="11272" idx="0"/>
          </p:cNvCxnSpPr>
          <p:nvPr/>
        </p:nvCxnSpPr>
        <p:spPr>
          <a:xfrm flipH="1">
            <a:off x="2387944" y="4775196"/>
            <a:ext cx="2665970" cy="550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19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51BAD1-B253-BF4D-A384-93FBC1CAD528}"/>
              </a:ext>
            </a:extLst>
          </p:cNvPr>
          <p:cNvSpPr txBox="1"/>
          <p:nvPr/>
        </p:nvSpPr>
        <p:spPr>
          <a:xfrm>
            <a:off x="147441" y="172521"/>
            <a:ext cx="5370509" cy="446276"/>
          </a:xfrm>
          <a:prstGeom prst="rect">
            <a:avLst/>
          </a:prstGeom>
          <a:noFill/>
        </p:spPr>
        <p:txBody>
          <a:bodyPr wrap="none" rtlCol="0">
            <a:spAutoFit/>
          </a:bodyPr>
          <a:lstStyle/>
          <a:p>
            <a:r>
              <a:rPr lang="en-US" sz="2300" dirty="0"/>
              <a:t>How can we learn molecular distributions? </a:t>
            </a:r>
          </a:p>
        </p:txBody>
      </p:sp>
      <p:pic>
        <p:nvPicPr>
          <p:cNvPr id="4" name="Picture 3">
            <a:extLst>
              <a:ext uri="{FF2B5EF4-FFF2-40B4-BE49-F238E27FC236}">
                <a16:creationId xmlns:a16="http://schemas.microsoft.com/office/drawing/2014/main" id="{5DB350CB-70BC-5C45-87B7-3747E3E56289}"/>
              </a:ext>
            </a:extLst>
          </p:cNvPr>
          <p:cNvPicPr>
            <a:picLocks noChangeAspect="1"/>
          </p:cNvPicPr>
          <p:nvPr/>
        </p:nvPicPr>
        <p:blipFill rotWithShape="1">
          <a:blip r:embed="rId2"/>
          <a:srcRect t="12709" b="5208"/>
          <a:stretch/>
        </p:blipFill>
        <p:spPr>
          <a:xfrm>
            <a:off x="4073414" y="1671638"/>
            <a:ext cx="3826463" cy="3800475"/>
          </a:xfrm>
          <a:prstGeom prst="rect">
            <a:avLst/>
          </a:prstGeom>
        </p:spPr>
      </p:pic>
      <p:pic>
        <p:nvPicPr>
          <p:cNvPr id="5" name="Picture 4" descr="The Winnower | The Functional SMILES Perspective">
            <a:extLst>
              <a:ext uri="{FF2B5EF4-FFF2-40B4-BE49-F238E27FC236}">
                <a16:creationId xmlns:a16="http://schemas.microsoft.com/office/drawing/2014/main" id="{86BDEC4B-2BB4-F24B-B887-7418A3FD9F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05" t="37821" b="35054"/>
          <a:stretch/>
        </p:blipFill>
        <p:spPr bwMode="auto">
          <a:xfrm rot="16200000">
            <a:off x="-23576" y="3144795"/>
            <a:ext cx="1892128" cy="5684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6058717-953D-9140-98A8-265E7F92DEB3}"/>
              </a:ext>
            </a:extLst>
          </p:cNvPr>
          <p:cNvSpPr txBox="1"/>
          <p:nvPr/>
        </p:nvSpPr>
        <p:spPr>
          <a:xfrm>
            <a:off x="0" y="6211669"/>
            <a:ext cx="6100762" cy="646331"/>
          </a:xfrm>
          <a:prstGeom prst="rect">
            <a:avLst/>
          </a:prstGeom>
          <a:noFill/>
        </p:spPr>
        <p:txBody>
          <a:bodyPr wrap="square">
            <a:spAutoFit/>
          </a:bodyPr>
          <a:lstStyle/>
          <a:p>
            <a:r>
              <a:rPr lang="en-CA" b="1" dirty="0"/>
              <a:t>Automatic Chemical Design Using a Data-Driven Continuous Representation of Molecules</a:t>
            </a:r>
          </a:p>
        </p:txBody>
      </p:sp>
      <p:sp>
        <p:nvSpPr>
          <p:cNvPr id="9" name="TextBox 8">
            <a:extLst>
              <a:ext uri="{FF2B5EF4-FFF2-40B4-BE49-F238E27FC236}">
                <a16:creationId xmlns:a16="http://schemas.microsoft.com/office/drawing/2014/main" id="{FF95F3BF-BF24-0D4F-B0B6-474688FCA38D}"/>
              </a:ext>
            </a:extLst>
          </p:cNvPr>
          <p:cNvSpPr txBox="1"/>
          <p:nvPr/>
        </p:nvSpPr>
        <p:spPr>
          <a:xfrm>
            <a:off x="2966652" y="6500813"/>
            <a:ext cx="3129348" cy="369332"/>
          </a:xfrm>
          <a:prstGeom prst="rect">
            <a:avLst/>
          </a:prstGeom>
          <a:noFill/>
        </p:spPr>
        <p:txBody>
          <a:bodyPr wrap="square">
            <a:spAutoFit/>
          </a:bodyPr>
          <a:lstStyle/>
          <a:p>
            <a:r>
              <a:rPr lang="en-CA" i="1" dirty="0"/>
              <a:t>ACS Cent. Sci.</a:t>
            </a:r>
            <a:r>
              <a:rPr lang="en-CA" dirty="0"/>
              <a:t>, 4, 2, 268 (2018).</a:t>
            </a:r>
            <a:endParaRPr lang="en-US" dirty="0"/>
          </a:p>
        </p:txBody>
      </p:sp>
      <p:grpSp>
        <p:nvGrpSpPr>
          <p:cNvPr id="13" name="Group 12">
            <a:extLst>
              <a:ext uri="{FF2B5EF4-FFF2-40B4-BE49-F238E27FC236}">
                <a16:creationId xmlns:a16="http://schemas.microsoft.com/office/drawing/2014/main" id="{498DF500-1C87-4E4D-85E3-818DABDBA35F}"/>
              </a:ext>
            </a:extLst>
          </p:cNvPr>
          <p:cNvGrpSpPr/>
          <p:nvPr/>
        </p:nvGrpSpPr>
        <p:grpSpPr>
          <a:xfrm>
            <a:off x="1861578" y="2430260"/>
            <a:ext cx="1556951" cy="1997479"/>
            <a:chOff x="1861578" y="2430260"/>
            <a:chExt cx="1556951" cy="1997479"/>
          </a:xfrm>
        </p:grpSpPr>
        <p:sp>
          <p:nvSpPr>
            <p:cNvPr id="10" name="Trapezoid 9">
              <a:extLst>
                <a:ext uri="{FF2B5EF4-FFF2-40B4-BE49-F238E27FC236}">
                  <a16:creationId xmlns:a16="http://schemas.microsoft.com/office/drawing/2014/main" id="{4D8CA134-925E-734A-A216-66D97C70FDE3}"/>
                </a:ext>
              </a:extLst>
            </p:cNvPr>
            <p:cNvSpPr/>
            <p:nvPr/>
          </p:nvSpPr>
          <p:spPr>
            <a:xfrm rot="5400000">
              <a:off x="1641314" y="2650524"/>
              <a:ext cx="1997479" cy="1556951"/>
            </a:xfrm>
            <a:prstGeom prst="trapezoid">
              <a:avLst>
                <a:gd name="adj" fmla="val 33730"/>
              </a:avLst>
            </a:prstGeom>
            <a:solidFill>
              <a:srgbClr val="4472C4">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93D5EA4-A84E-3242-9539-559F3E343AFB}"/>
                </a:ext>
              </a:extLst>
            </p:cNvPr>
            <p:cNvSpPr txBox="1"/>
            <p:nvPr/>
          </p:nvSpPr>
          <p:spPr>
            <a:xfrm>
              <a:off x="2299255" y="3152000"/>
              <a:ext cx="681597" cy="553998"/>
            </a:xfrm>
            <a:prstGeom prst="rect">
              <a:avLst/>
            </a:prstGeom>
            <a:noFill/>
          </p:spPr>
          <p:txBody>
            <a:bodyPr wrap="none" rtlCol="0">
              <a:spAutoFit/>
            </a:bodyPr>
            <a:lstStyle/>
            <a:p>
              <a:r>
                <a:rPr lang="en-US" sz="3000" dirty="0"/>
                <a:t>NN</a:t>
              </a:r>
            </a:p>
          </p:txBody>
        </p:sp>
      </p:grpSp>
      <p:sp>
        <p:nvSpPr>
          <p:cNvPr id="14" name="Oval 13">
            <a:extLst>
              <a:ext uri="{FF2B5EF4-FFF2-40B4-BE49-F238E27FC236}">
                <a16:creationId xmlns:a16="http://schemas.microsoft.com/office/drawing/2014/main" id="{2432F263-E2D2-2B40-BF96-4259D1EDECF1}"/>
              </a:ext>
            </a:extLst>
          </p:cNvPr>
          <p:cNvSpPr/>
          <p:nvPr/>
        </p:nvSpPr>
        <p:spPr>
          <a:xfrm>
            <a:off x="5603587" y="2801974"/>
            <a:ext cx="108000" cy="108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28050E5E-1AC6-FB45-BA6E-6FD3DFC5767B}"/>
              </a:ext>
            </a:extLst>
          </p:cNvPr>
          <p:cNvCxnSpPr>
            <a:endCxn id="14" idx="1"/>
          </p:cNvCxnSpPr>
          <p:nvPr/>
        </p:nvCxnSpPr>
        <p:spPr>
          <a:xfrm flipV="1">
            <a:off x="3509319" y="2817790"/>
            <a:ext cx="2110084" cy="611209"/>
          </a:xfrm>
          <a:prstGeom prst="curvedConnector4">
            <a:avLst>
              <a:gd name="adj1" fmla="val 49625"/>
              <a:gd name="adj2" fmla="val 13998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4488A27-7EBC-7E48-829D-854EB98CF60A}"/>
              </a:ext>
            </a:extLst>
          </p:cNvPr>
          <p:cNvGrpSpPr/>
          <p:nvPr/>
        </p:nvGrpSpPr>
        <p:grpSpPr>
          <a:xfrm rot="10800000">
            <a:off x="8044075" y="2430259"/>
            <a:ext cx="1556951" cy="1997479"/>
            <a:chOff x="1861578" y="2430260"/>
            <a:chExt cx="1556951" cy="1997479"/>
          </a:xfrm>
        </p:grpSpPr>
        <p:sp>
          <p:nvSpPr>
            <p:cNvPr id="18" name="Trapezoid 17">
              <a:extLst>
                <a:ext uri="{FF2B5EF4-FFF2-40B4-BE49-F238E27FC236}">
                  <a16:creationId xmlns:a16="http://schemas.microsoft.com/office/drawing/2014/main" id="{FE8E4C7F-50A1-2045-8E62-EE61BBC993F6}"/>
                </a:ext>
              </a:extLst>
            </p:cNvPr>
            <p:cNvSpPr/>
            <p:nvPr/>
          </p:nvSpPr>
          <p:spPr>
            <a:xfrm rot="5400000">
              <a:off x="1641314" y="2650524"/>
              <a:ext cx="1997479" cy="1556951"/>
            </a:xfrm>
            <a:prstGeom prst="trapezoid">
              <a:avLst>
                <a:gd name="adj" fmla="val 33730"/>
              </a:avLst>
            </a:prstGeom>
            <a:solidFill>
              <a:srgbClr val="FF0000">
                <a:alpha val="1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EE60B96-C928-AF47-9AE3-474E29ADFB66}"/>
                </a:ext>
              </a:extLst>
            </p:cNvPr>
            <p:cNvSpPr txBox="1"/>
            <p:nvPr/>
          </p:nvSpPr>
          <p:spPr>
            <a:xfrm>
              <a:off x="2299255" y="3152000"/>
              <a:ext cx="681597" cy="553998"/>
            </a:xfrm>
            <a:prstGeom prst="rect">
              <a:avLst/>
            </a:prstGeom>
            <a:noFill/>
          </p:spPr>
          <p:txBody>
            <a:bodyPr wrap="none" rtlCol="0">
              <a:spAutoFit/>
            </a:bodyPr>
            <a:lstStyle/>
            <a:p>
              <a:r>
                <a:rPr lang="en-US" sz="3000" dirty="0"/>
                <a:t>NN</a:t>
              </a:r>
            </a:p>
          </p:txBody>
        </p:sp>
      </p:grpSp>
      <p:pic>
        <p:nvPicPr>
          <p:cNvPr id="20" name="Picture 19" descr="The Winnower | The Functional SMILES Perspective">
            <a:extLst>
              <a:ext uri="{FF2B5EF4-FFF2-40B4-BE49-F238E27FC236}">
                <a16:creationId xmlns:a16="http://schemas.microsoft.com/office/drawing/2014/main" id="{A746A1F3-2FCB-3B44-B95E-C40687DB02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05" t="37821" b="35054"/>
          <a:stretch/>
        </p:blipFill>
        <p:spPr bwMode="auto">
          <a:xfrm rot="16200000">
            <a:off x="9644024" y="3144792"/>
            <a:ext cx="1892128" cy="56841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urved Connector 21">
            <a:extLst>
              <a:ext uri="{FF2B5EF4-FFF2-40B4-BE49-F238E27FC236}">
                <a16:creationId xmlns:a16="http://schemas.microsoft.com/office/drawing/2014/main" id="{4E9072DB-96C3-EC4A-A1CC-32115D52A2EE}"/>
              </a:ext>
            </a:extLst>
          </p:cNvPr>
          <p:cNvCxnSpPr>
            <a:endCxn id="18" idx="0"/>
          </p:cNvCxnSpPr>
          <p:nvPr/>
        </p:nvCxnSpPr>
        <p:spPr>
          <a:xfrm>
            <a:off x="5657587" y="2909974"/>
            <a:ext cx="2386488" cy="51902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04B0B08-EEEB-5A4A-9E99-9CA26709F317}"/>
                  </a:ext>
                </a:extLst>
              </p:cNvPr>
              <p:cNvSpPr txBox="1"/>
              <p:nvPr/>
            </p:nvSpPr>
            <p:spPr>
              <a:xfrm>
                <a:off x="5722692" y="1248306"/>
                <a:ext cx="866456" cy="43088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CA" sz="2200" b="0" i="1" smtClean="0">
                              <a:latin typeface="Cambria Math" panose="02040503050406030204" pitchFamily="18" charset="0"/>
                            </a:rPr>
                            <m:t>𝑧</m:t>
                          </m:r>
                        </m:e>
                        <m:sub>
                          <m:r>
                            <a:rPr lang="en-CA" sz="2200" b="0" i="1" smtClean="0">
                              <a:latin typeface="Cambria Math" panose="02040503050406030204" pitchFamily="18" charset="0"/>
                            </a:rPr>
                            <m:t>1</m:t>
                          </m:r>
                        </m:sub>
                      </m:sSub>
                      <m:r>
                        <a:rPr lang="en-CA" sz="2200" b="0" i="1" smtClean="0">
                          <a:latin typeface="Cambria Math" panose="02040503050406030204" pitchFamily="18" charset="0"/>
                        </a:rPr>
                        <m:t>,</m:t>
                      </m:r>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𝑧</m:t>
                          </m:r>
                        </m:e>
                        <m:sub>
                          <m:r>
                            <a:rPr lang="en-CA" sz="2200" b="0" i="1" smtClean="0">
                              <a:latin typeface="Cambria Math" panose="02040503050406030204" pitchFamily="18" charset="0"/>
                            </a:rPr>
                            <m:t>2</m:t>
                          </m:r>
                        </m:sub>
                      </m:sSub>
                    </m:oMath>
                  </m:oMathPara>
                </a14:m>
                <a:endParaRPr lang="en-US" sz="2200" dirty="0"/>
              </a:p>
            </p:txBody>
          </p:sp>
        </mc:Choice>
        <mc:Fallback>
          <p:sp>
            <p:nvSpPr>
              <p:cNvPr id="23" name="TextBox 22">
                <a:extLst>
                  <a:ext uri="{FF2B5EF4-FFF2-40B4-BE49-F238E27FC236}">
                    <a16:creationId xmlns:a16="http://schemas.microsoft.com/office/drawing/2014/main" id="{C04B0B08-EEEB-5A4A-9E99-9CA26709F317}"/>
                  </a:ext>
                </a:extLst>
              </p:cNvPr>
              <p:cNvSpPr txBox="1">
                <a:spLocks noRot="1" noChangeAspect="1" noMove="1" noResize="1" noEditPoints="1" noAdjustHandles="1" noChangeArrowheads="1" noChangeShapeType="1" noTextEdit="1"/>
              </p:cNvSpPr>
              <p:nvPr/>
            </p:nvSpPr>
            <p:spPr>
              <a:xfrm>
                <a:off x="5722692" y="1248306"/>
                <a:ext cx="866456" cy="430887"/>
              </a:xfrm>
              <a:prstGeom prst="rect">
                <a:avLst/>
              </a:prstGeom>
              <a:blipFill>
                <a:blip r:embed="rId4"/>
                <a:stretch>
                  <a:fillRect b="-2941"/>
                </a:stretch>
              </a:blipFill>
            </p:spPr>
            <p:txBody>
              <a:bodyPr/>
              <a:lstStyle/>
              <a:p>
                <a:r>
                  <a:rPr lang="en-US">
                    <a:noFill/>
                  </a:rPr>
                  <a:t> </a:t>
                </a:r>
              </a:p>
            </p:txBody>
          </p:sp>
        </mc:Fallback>
      </mc:AlternateContent>
    </p:spTree>
    <p:extLst>
      <p:ext uri="{BB962C8B-B14F-4D97-AF65-F5344CB8AC3E}">
        <p14:creationId xmlns:p14="http://schemas.microsoft.com/office/powerpoint/2010/main" val="711467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417C7001-5B1C-4149-84E8-5E43C64F4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173" y="928940"/>
            <a:ext cx="10033686" cy="500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858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247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2;p9">
            <a:extLst>
              <a:ext uri="{FF2B5EF4-FFF2-40B4-BE49-F238E27FC236}">
                <a16:creationId xmlns:a16="http://schemas.microsoft.com/office/drawing/2014/main" id="{9FCA0309-6E6B-0D43-9F46-649E9FDC2CF4}"/>
              </a:ext>
            </a:extLst>
          </p:cNvPr>
          <p:cNvSpPr txBox="1"/>
          <p:nvPr/>
        </p:nvSpPr>
        <p:spPr>
          <a:xfrm>
            <a:off x="202912" y="150649"/>
            <a:ext cx="7742483" cy="2735400"/>
          </a:xfrm>
          <a:prstGeom prst="rect">
            <a:avLst/>
          </a:prstGeom>
          <a:noFill/>
          <a:ln>
            <a:noFill/>
          </a:ln>
        </p:spPr>
        <p:txBody>
          <a:bodyPr spcFirstLastPara="1" wrap="square" lIns="146275" tIns="73125" rIns="146275" bIns="73125" anchor="b" anchorCtr="0">
            <a:noAutofit/>
          </a:bodyPr>
          <a:lstStyle/>
          <a:p>
            <a:pPr marL="0" lvl="0" indent="0" algn="l" rtl="0">
              <a:spcBef>
                <a:spcPts val="0"/>
              </a:spcBef>
              <a:spcAft>
                <a:spcPts val="0"/>
              </a:spcAft>
              <a:buNone/>
            </a:pPr>
            <a:endParaRPr sz="5100" b="1" dirty="0">
              <a:solidFill>
                <a:srgbClr val="5E7348"/>
              </a:solidFill>
              <a:latin typeface="Verdana"/>
              <a:ea typeface="Verdana"/>
              <a:cs typeface="Verdana"/>
              <a:sym typeface="Verdana"/>
            </a:endParaRPr>
          </a:p>
          <a:p>
            <a:pPr marL="0" lvl="0" indent="0" algn="l" rtl="0">
              <a:spcBef>
                <a:spcPts val="1200"/>
              </a:spcBef>
              <a:spcAft>
                <a:spcPts val="0"/>
              </a:spcAft>
              <a:buNone/>
            </a:pPr>
            <a:endParaRPr sz="5100" dirty="0">
              <a:solidFill>
                <a:srgbClr val="5E7348"/>
              </a:solidFill>
              <a:latin typeface="Verdana"/>
              <a:ea typeface="Verdana"/>
              <a:cs typeface="Verdana"/>
              <a:sym typeface="Verdana"/>
            </a:endParaRPr>
          </a:p>
          <a:p>
            <a:pPr marL="0" lvl="0" indent="0" algn="l" rtl="0">
              <a:spcBef>
                <a:spcPts val="1200"/>
              </a:spcBef>
              <a:spcAft>
                <a:spcPts val="0"/>
              </a:spcAft>
              <a:buNone/>
            </a:pPr>
            <a:r>
              <a:rPr lang="en-US" sz="3000" b="1" dirty="0">
                <a:solidFill>
                  <a:srgbClr val="4C4C4C"/>
                </a:solidFill>
                <a:latin typeface="Verdana"/>
                <a:ea typeface="Verdana"/>
                <a:cs typeface="Verdana"/>
                <a:sym typeface="Verdana"/>
              </a:rPr>
              <a:t>Carlos A. Martins Jr</a:t>
            </a:r>
            <a:endParaRPr sz="3000" dirty="0">
              <a:solidFill>
                <a:srgbClr val="000000"/>
              </a:solidFill>
              <a:latin typeface="Verdana"/>
              <a:ea typeface="Verdana"/>
              <a:cs typeface="Verdana"/>
              <a:sym typeface="Verdana"/>
            </a:endParaRPr>
          </a:p>
          <a:p>
            <a:pPr marL="0" lvl="0" indent="0" algn="l" rtl="0">
              <a:spcBef>
                <a:spcPts val="900"/>
              </a:spcBef>
              <a:spcAft>
                <a:spcPts val="0"/>
              </a:spcAft>
              <a:buClr>
                <a:schemeClr val="dk1"/>
              </a:buClr>
              <a:buSzPts val="1100"/>
              <a:buFont typeface="Arial"/>
              <a:buNone/>
            </a:pPr>
            <a:r>
              <a:rPr lang="en-US" sz="2400" dirty="0">
                <a:solidFill>
                  <a:srgbClr val="4C4C4C"/>
                </a:solidFill>
                <a:latin typeface="Verdana"/>
                <a:ea typeface="Verdana"/>
                <a:cs typeface="Verdana"/>
                <a:sym typeface="Verdana"/>
              </a:rPr>
              <a:t>Department of Materials Physics and Mechanics</a:t>
            </a:r>
            <a:endParaRPr sz="2400" dirty="0">
              <a:solidFill>
                <a:srgbClr val="4C4C4C"/>
              </a:solidFill>
              <a:latin typeface="Verdana"/>
              <a:ea typeface="Verdana"/>
              <a:cs typeface="Verdana"/>
              <a:sym typeface="Verdana"/>
            </a:endParaRPr>
          </a:p>
          <a:p>
            <a:pPr marL="0" lvl="0" indent="0" algn="l" rtl="0">
              <a:spcBef>
                <a:spcPts val="900"/>
              </a:spcBef>
              <a:spcAft>
                <a:spcPts val="0"/>
              </a:spcAft>
              <a:buClr>
                <a:schemeClr val="dk1"/>
              </a:buClr>
              <a:buSzPts val="1100"/>
              <a:buFont typeface="Arial"/>
              <a:buNone/>
            </a:pPr>
            <a:r>
              <a:rPr lang="en-US" sz="2400" dirty="0">
                <a:solidFill>
                  <a:srgbClr val="4C4C4C"/>
                </a:solidFill>
                <a:latin typeface="Verdana"/>
                <a:ea typeface="Verdana"/>
                <a:cs typeface="Verdana"/>
                <a:sym typeface="Verdana"/>
              </a:rPr>
              <a:t>Institute of Physics</a:t>
            </a:r>
            <a:endParaRPr sz="2400" dirty="0">
              <a:solidFill>
                <a:srgbClr val="4C4C4C"/>
              </a:solidFill>
              <a:latin typeface="Verdana"/>
              <a:ea typeface="Verdana"/>
              <a:cs typeface="Verdana"/>
              <a:sym typeface="Verdana"/>
            </a:endParaRPr>
          </a:p>
          <a:p>
            <a:pPr marL="0" lvl="0" indent="0" algn="l" rtl="0">
              <a:spcBef>
                <a:spcPts val="900"/>
              </a:spcBef>
              <a:spcAft>
                <a:spcPts val="0"/>
              </a:spcAft>
              <a:buNone/>
            </a:pPr>
            <a:r>
              <a:rPr lang="en-US" sz="2400" dirty="0">
                <a:solidFill>
                  <a:srgbClr val="4C4C4C"/>
                </a:solidFill>
                <a:latin typeface="Verdana"/>
                <a:ea typeface="Verdana"/>
                <a:cs typeface="Verdana"/>
                <a:sym typeface="Verdana"/>
              </a:rPr>
              <a:t>University of São Paulo</a:t>
            </a:r>
            <a:endParaRPr sz="2400" dirty="0">
              <a:solidFill>
                <a:srgbClr val="4C4C4C"/>
              </a:solidFill>
              <a:latin typeface="Verdana"/>
              <a:ea typeface="Verdana"/>
              <a:cs typeface="Verdana"/>
              <a:sym typeface="Verdana"/>
            </a:endParaRPr>
          </a:p>
          <a:p>
            <a:pPr marL="0" lvl="0" indent="0" algn="l" rtl="0">
              <a:spcBef>
                <a:spcPts val="900"/>
              </a:spcBef>
              <a:spcAft>
                <a:spcPts val="0"/>
              </a:spcAft>
              <a:buNone/>
            </a:pPr>
            <a:r>
              <a:rPr lang="en-US" sz="2400" b="1" dirty="0" err="1">
                <a:solidFill>
                  <a:srgbClr val="1094AB"/>
                </a:solidFill>
                <a:latin typeface="Verdana"/>
                <a:ea typeface="Verdana"/>
                <a:cs typeface="Verdana"/>
                <a:sym typeface="Verdana"/>
              </a:rPr>
              <a:t>camjjr.cm@usp.br</a:t>
            </a:r>
            <a:endParaRPr sz="2400" dirty="0">
              <a:solidFill>
                <a:srgbClr val="000000"/>
              </a:solidFill>
              <a:latin typeface="Verdana"/>
              <a:ea typeface="Verdana"/>
              <a:cs typeface="Verdana"/>
              <a:sym typeface="Verdana"/>
            </a:endParaRPr>
          </a:p>
        </p:txBody>
      </p:sp>
      <p:pic>
        <p:nvPicPr>
          <p:cNvPr id="4" name="Picture 3" descr="A person wearing glasses&#10;&#10;Description automatically generated with medium confidence">
            <a:extLst>
              <a:ext uri="{FF2B5EF4-FFF2-40B4-BE49-F238E27FC236}">
                <a16:creationId xmlns:a16="http://schemas.microsoft.com/office/drawing/2014/main" id="{2E5FE601-073C-EB42-8B29-241386842F6C}"/>
              </a:ext>
            </a:extLst>
          </p:cNvPr>
          <p:cNvPicPr>
            <a:picLocks noChangeAspect="1"/>
          </p:cNvPicPr>
          <p:nvPr/>
        </p:nvPicPr>
        <p:blipFill>
          <a:blip r:embed="rId2"/>
          <a:stretch>
            <a:fillRect/>
          </a:stretch>
        </p:blipFill>
        <p:spPr>
          <a:xfrm>
            <a:off x="9039741" y="3657120"/>
            <a:ext cx="2963734" cy="2963734"/>
          </a:xfrm>
          <a:prstGeom prst="rect">
            <a:avLst/>
          </a:prstGeom>
        </p:spPr>
      </p:pic>
    </p:spTree>
    <p:extLst>
      <p:ext uri="{BB962C8B-B14F-4D97-AF65-F5344CB8AC3E}">
        <p14:creationId xmlns:p14="http://schemas.microsoft.com/office/powerpoint/2010/main" val="2339729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1"/>
          <p:cNvSpPr txBox="1">
            <a:spLocks noGrp="1"/>
          </p:cNvSpPr>
          <p:nvPr>
            <p:ph type="sldNum" idx="12"/>
          </p:nvPr>
        </p:nvSpPr>
        <p:spPr>
          <a:xfrm>
            <a:off x="8737600" y="6248400"/>
            <a:ext cx="2844750" cy="457250"/>
          </a:xfrm>
          <a:prstGeom prst="rect">
            <a:avLst/>
          </a:prstGeom>
        </p:spPr>
        <p:txBody>
          <a:bodyPr spcFirstLastPara="1" vert="horz" wrap="square" lIns="76188" tIns="38083" rIns="76188" bIns="38083" rtlCol="0" anchor="t" anchorCtr="0">
            <a:noAutofit/>
          </a:bodyPr>
          <a:lstStyle/>
          <a:p>
            <a:pPr>
              <a:buClr>
                <a:srgbClr val="000000"/>
              </a:buClr>
            </a:pPr>
            <a:fld id="{00000000-1234-1234-1234-123412341234}" type="slidenum">
              <a:rPr lang="en-US"/>
              <a:pPr>
                <a:buClr>
                  <a:srgbClr val="000000"/>
                </a:buClr>
              </a:pPr>
              <a:t>27</a:t>
            </a:fld>
            <a:endParaRPr/>
          </a:p>
        </p:txBody>
      </p:sp>
      <p:sp>
        <p:nvSpPr>
          <p:cNvPr id="78" name="Google Shape;78;p11"/>
          <p:cNvSpPr txBox="1">
            <a:spLocks noGrp="1"/>
          </p:cNvSpPr>
          <p:nvPr>
            <p:ph type="title"/>
          </p:nvPr>
        </p:nvSpPr>
        <p:spPr>
          <a:xfrm>
            <a:off x="609621" y="334021"/>
            <a:ext cx="10972750" cy="762000"/>
          </a:xfrm>
          <a:prstGeom prst="rect">
            <a:avLst/>
          </a:prstGeom>
        </p:spPr>
        <p:txBody>
          <a:bodyPr spcFirstLastPara="1" vert="horz" wrap="square" lIns="76188" tIns="38083" rIns="76188" bIns="38083" rtlCol="0" anchor="b" anchorCtr="0">
            <a:noAutofit/>
          </a:bodyPr>
          <a:lstStyle/>
          <a:p>
            <a:pPr>
              <a:spcBef>
                <a:spcPts val="0"/>
              </a:spcBef>
            </a:pPr>
            <a:r>
              <a:rPr lang="en-US"/>
              <a:t>Climate Change</a:t>
            </a:r>
            <a:endParaRPr/>
          </a:p>
        </p:txBody>
      </p:sp>
      <p:pic>
        <p:nvPicPr>
          <p:cNvPr id="79" name="Google Shape;79;p11"/>
          <p:cNvPicPr preferRelativeResize="0"/>
          <p:nvPr/>
        </p:nvPicPr>
        <p:blipFill>
          <a:blip r:embed="rId3">
            <a:alphaModFix/>
          </a:blip>
          <a:stretch>
            <a:fillRect/>
          </a:stretch>
        </p:blipFill>
        <p:spPr>
          <a:xfrm>
            <a:off x="6240687" y="1440469"/>
            <a:ext cx="5951312" cy="4463480"/>
          </a:xfrm>
          <a:prstGeom prst="rect">
            <a:avLst/>
          </a:prstGeom>
          <a:noFill/>
          <a:ln>
            <a:noFill/>
          </a:ln>
        </p:spPr>
      </p:pic>
      <p:sp>
        <p:nvSpPr>
          <p:cNvPr id="80" name="Google Shape;80;p11"/>
          <p:cNvSpPr txBox="1"/>
          <p:nvPr/>
        </p:nvSpPr>
        <p:spPr>
          <a:xfrm>
            <a:off x="559438" y="1360021"/>
            <a:ext cx="5536500" cy="3822048"/>
          </a:xfrm>
          <a:prstGeom prst="rect">
            <a:avLst/>
          </a:prstGeom>
          <a:noFill/>
          <a:ln>
            <a:noFill/>
          </a:ln>
        </p:spPr>
        <p:txBody>
          <a:bodyPr spcFirstLastPara="1" wrap="square" lIns="76188" tIns="76188" rIns="76188" bIns="76188" anchor="t" anchorCtr="0">
            <a:spAutoFit/>
          </a:bodyPr>
          <a:lstStyle/>
          <a:p>
            <a:pPr>
              <a:spcBef>
                <a:spcPts val="640"/>
              </a:spcBef>
            </a:pPr>
            <a:endParaRPr sz="2667">
              <a:solidFill>
                <a:schemeClr val="dk1"/>
              </a:solidFill>
              <a:latin typeface="Verdana"/>
              <a:ea typeface="Verdana"/>
              <a:cs typeface="Verdana"/>
              <a:sym typeface="Verdana"/>
            </a:endParaRPr>
          </a:p>
          <a:p>
            <a:pPr marL="380985" indent="-317487">
              <a:spcBef>
                <a:spcPts val="640"/>
              </a:spcBef>
              <a:buClr>
                <a:schemeClr val="dk1"/>
              </a:buClr>
              <a:buSzPts val="2400"/>
              <a:buFont typeface="Noto Sans Symbols"/>
              <a:buChar char="●"/>
            </a:pPr>
            <a:r>
              <a:rPr lang="en-US" sz="2667">
                <a:solidFill>
                  <a:schemeClr val="dk1"/>
                </a:solidFill>
                <a:latin typeface="Verdana"/>
                <a:ea typeface="Verdana"/>
                <a:cs typeface="Verdana"/>
                <a:sym typeface="Verdana"/>
              </a:rPr>
              <a:t>The warming should not exceed 1.5ºC (Currently, it is ~1.2 ºC)</a:t>
            </a:r>
            <a:endParaRPr sz="2667">
              <a:solidFill>
                <a:schemeClr val="dk1"/>
              </a:solidFill>
              <a:latin typeface="Verdana"/>
              <a:ea typeface="Verdana"/>
              <a:cs typeface="Verdana"/>
              <a:sym typeface="Verdana"/>
            </a:endParaRPr>
          </a:p>
          <a:p>
            <a:pPr marL="380985" indent="-317487">
              <a:buClr>
                <a:schemeClr val="dk1"/>
              </a:buClr>
              <a:buSzPts val="2400"/>
              <a:buFont typeface="Noto Sans Symbols"/>
              <a:buChar char="●"/>
            </a:pPr>
            <a:r>
              <a:rPr lang="en-US" sz="2667">
                <a:solidFill>
                  <a:schemeClr val="dk1"/>
                </a:solidFill>
                <a:latin typeface="Verdana"/>
                <a:ea typeface="Verdana"/>
                <a:cs typeface="Verdana"/>
                <a:sym typeface="Verdana"/>
              </a:rPr>
              <a:t>There is a need to cut by half the emission by 2030 and reach a carbon-neutral economy by 2050</a:t>
            </a:r>
            <a:endParaRPr sz="2667">
              <a:solidFill>
                <a:schemeClr val="dk1"/>
              </a:solidFill>
              <a:latin typeface="Verdana"/>
              <a:ea typeface="Verdana"/>
              <a:cs typeface="Verdana"/>
              <a:sym typeface="Verdana"/>
            </a:endParaRPr>
          </a:p>
          <a:p>
            <a:endParaRPr sz="1500">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2"/>
          <p:cNvSpPr txBox="1">
            <a:spLocks noGrp="1"/>
          </p:cNvSpPr>
          <p:nvPr>
            <p:ph type="body" idx="1"/>
          </p:nvPr>
        </p:nvSpPr>
        <p:spPr>
          <a:xfrm>
            <a:off x="383458" y="1377958"/>
            <a:ext cx="4524500" cy="4572000"/>
          </a:xfrm>
          <a:prstGeom prst="rect">
            <a:avLst/>
          </a:prstGeom>
        </p:spPr>
        <p:txBody>
          <a:bodyPr spcFirstLastPara="1" vert="horz" wrap="square" lIns="76188" tIns="38083" rIns="76188" bIns="38083" rtlCol="0" anchor="t" anchorCtr="0">
            <a:noAutofit/>
          </a:bodyPr>
          <a:lstStyle/>
          <a:p>
            <a:pPr marL="380985" indent="-317487">
              <a:spcBef>
                <a:spcPts val="640"/>
              </a:spcBef>
              <a:buSzPts val="2400"/>
              <a:buChar char="●"/>
            </a:pPr>
            <a:r>
              <a:rPr lang="en-US"/>
              <a:t>Capture the emitted carbon dioxide and storage it in geological facilities</a:t>
            </a:r>
            <a:endParaRPr/>
          </a:p>
          <a:p>
            <a:pPr marL="380985" indent="-317487">
              <a:spcBef>
                <a:spcPts val="0"/>
              </a:spcBef>
              <a:buSzPts val="2400"/>
              <a:buChar char="●"/>
            </a:pPr>
            <a:r>
              <a:rPr lang="en-US"/>
              <a:t>There is a need to separate CO</a:t>
            </a:r>
            <a:r>
              <a:rPr lang="en-US" baseline="-25000"/>
              <a:t>2</a:t>
            </a:r>
            <a:r>
              <a:rPr lang="en-US"/>
              <a:t> from other gases in flue gas</a:t>
            </a:r>
            <a:endParaRPr/>
          </a:p>
          <a:p>
            <a:pPr marL="380985" indent="-317487">
              <a:spcBef>
                <a:spcPts val="0"/>
              </a:spcBef>
              <a:buSzPts val="2400"/>
              <a:buChar char="●"/>
            </a:pPr>
            <a:r>
              <a:rPr lang="en-US"/>
              <a:t>N</a:t>
            </a:r>
            <a:r>
              <a:rPr lang="en-US" baseline="-25000"/>
              <a:t>2</a:t>
            </a:r>
            <a:r>
              <a:rPr lang="en-US"/>
              <a:t> is the main component of flue gas </a:t>
            </a:r>
            <a:endParaRPr/>
          </a:p>
        </p:txBody>
      </p:sp>
      <p:sp>
        <p:nvSpPr>
          <p:cNvPr id="87" name="Google Shape;87;p12"/>
          <p:cNvSpPr txBox="1">
            <a:spLocks noGrp="1"/>
          </p:cNvSpPr>
          <p:nvPr>
            <p:ph type="sldNum" idx="12"/>
          </p:nvPr>
        </p:nvSpPr>
        <p:spPr>
          <a:xfrm>
            <a:off x="8737600" y="6248400"/>
            <a:ext cx="2844750" cy="457250"/>
          </a:xfrm>
          <a:prstGeom prst="rect">
            <a:avLst/>
          </a:prstGeom>
        </p:spPr>
        <p:txBody>
          <a:bodyPr spcFirstLastPara="1" vert="horz" wrap="square" lIns="76188" tIns="38083" rIns="76188" bIns="38083" rtlCol="0" anchor="t" anchorCtr="0">
            <a:noAutofit/>
          </a:bodyPr>
          <a:lstStyle/>
          <a:p>
            <a:pPr>
              <a:buClr>
                <a:srgbClr val="000000"/>
              </a:buClr>
            </a:pPr>
            <a:fld id="{00000000-1234-1234-1234-123412341234}" type="slidenum">
              <a:rPr lang="en-US"/>
              <a:pPr>
                <a:buClr>
                  <a:srgbClr val="000000"/>
                </a:buClr>
              </a:pPr>
              <a:t>28</a:t>
            </a:fld>
            <a:endParaRPr/>
          </a:p>
        </p:txBody>
      </p:sp>
      <p:sp>
        <p:nvSpPr>
          <p:cNvPr id="88" name="Google Shape;88;p12"/>
          <p:cNvSpPr txBox="1">
            <a:spLocks noGrp="1"/>
          </p:cNvSpPr>
          <p:nvPr>
            <p:ph type="title"/>
          </p:nvPr>
        </p:nvSpPr>
        <p:spPr>
          <a:xfrm>
            <a:off x="226540" y="181542"/>
            <a:ext cx="10972750" cy="762000"/>
          </a:xfrm>
          <a:prstGeom prst="rect">
            <a:avLst/>
          </a:prstGeom>
        </p:spPr>
        <p:txBody>
          <a:bodyPr spcFirstLastPara="1" vert="horz" wrap="square" lIns="76188" tIns="38083" rIns="76188" bIns="38083" rtlCol="0" anchor="b" anchorCtr="0">
            <a:noAutofit/>
          </a:bodyPr>
          <a:lstStyle/>
          <a:p>
            <a:pPr>
              <a:spcBef>
                <a:spcPts val="0"/>
              </a:spcBef>
            </a:pPr>
            <a:r>
              <a:rPr lang="en-US"/>
              <a:t>Carbon Capture and Storage</a:t>
            </a:r>
            <a:endParaRPr/>
          </a:p>
        </p:txBody>
      </p:sp>
      <p:pic>
        <p:nvPicPr>
          <p:cNvPr id="89" name="Google Shape;89;p12"/>
          <p:cNvPicPr preferRelativeResize="0"/>
          <p:nvPr/>
        </p:nvPicPr>
        <p:blipFill>
          <a:blip r:embed="rId3">
            <a:alphaModFix/>
          </a:blip>
          <a:stretch>
            <a:fillRect/>
          </a:stretch>
        </p:blipFill>
        <p:spPr>
          <a:xfrm>
            <a:off x="4907958" y="2019989"/>
            <a:ext cx="7260209" cy="32879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body" idx="1"/>
          </p:nvPr>
        </p:nvSpPr>
        <p:spPr>
          <a:xfrm>
            <a:off x="383458" y="1377958"/>
            <a:ext cx="4524500" cy="4572000"/>
          </a:xfrm>
          <a:prstGeom prst="rect">
            <a:avLst/>
          </a:prstGeom>
        </p:spPr>
        <p:txBody>
          <a:bodyPr spcFirstLastPara="1" vert="horz" wrap="square" lIns="76188" tIns="38083" rIns="76188" bIns="38083" rtlCol="0" anchor="t" anchorCtr="0">
            <a:noAutofit/>
          </a:bodyPr>
          <a:lstStyle/>
          <a:p>
            <a:pPr marL="380985" indent="-317487">
              <a:spcBef>
                <a:spcPts val="640"/>
              </a:spcBef>
              <a:buSzPts val="2400"/>
              <a:buChar char="●"/>
            </a:pPr>
            <a:r>
              <a:rPr lang="en-US"/>
              <a:t>To perform N</a:t>
            </a:r>
            <a:r>
              <a:rPr lang="en-US" baseline="-25000"/>
              <a:t>2</a:t>
            </a:r>
            <a:r>
              <a:rPr lang="en-US"/>
              <a:t>/CO</a:t>
            </a:r>
            <a:r>
              <a:rPr lang="en-US" baseline="-25000"/>
              <a:t>2</a:t>
            </a:r>
            <a:r>
              <a:rPr lang="en-US"/>
              <a:t> separation, it is possible to use membranes</a:t>
            </a:r>
            <a:endParaRPr/>
          </a:p>
          <a:p>
            <a:pPr marL="380985" indent="-317487">
              <a:spcBef>
                <a:spcPts val="0"/>
              </a:spcBef>
              <a:buSzPts val="2400"/>
              <a:buChar char="●"/>
            </a:pPr>
            <a:r>
              <a:rPr lang="en-US"/>
              <a:t>Ideally, it would allow the passage of only a species</a:t>
            </a:r>
            <a:endParaRPr/>
          </a:p>
          <a:p>
            <a:pPr marL="380985" indent="-317487">
              <a:spcBef>
                <a:spcPts val="0"/>
              </a:spcBef>
              <a:buSzPts val="2400"/>
              <a:buChar char="●"/>
            </a:pPr>
            <a:r>
              <a:rPr lang="en-US"/>
              <a:t>It is possible to control the selectivity by controlling the adsorption properties </a:t>
            </a:r>
            <a:endParaRPr/>
          </a:p>
        </p:txBody>
      </p:sp>
      <p:sp>
        <p:nvSpPr>
          <p:cNvPr id="96" name="Google Shape;96;p13"/>
          <p:cNvSpPr txBox="1">
            <a:spLocks noGrp="1"/>
          </p:cNvSpPr>
          <p:nvPr>
            <p:ph type="sldNum" idx="12"/>
          </p:nvPr>
        </p:nvSpPr>
        <p:spPr>
          <a:xfrm>
            <a:off x="8737600" y="6248400"/>
            <a:ext cx="2844750" cy="457250"/>
          </a:xfrm>
          <a:prstGeom prst="rect">
            <a:avLst/>
          </a:prstGeom>
        </p:spPr>
        <p:txBody>
          <a:bodyPr spcFirstLastPara="1" vert="horz" wrap="square" lIns="76188" tIns="38083" rIns="76188" bIns="38083" rtlCol="0" anchor="t" anchorCtr="0">
            <a:noAutofit/>
          </a:bodyPr>
          <a:lstStyle/>
          <a:p>
            <a:fld id="{00000000-1234-1234-1234-123412341234}" type="slidenum">
              <a:rPr lang="en-US"/>
              <a:pPr/>
              <a:t>29</a:t>
            </a:fld>
            <a:endParaRPr/>
          </a:p>
        </p:txBody>
      </p:sp>
      <p:sp>
        <p:nvSpPr>
          <p:cNvPr id="97" name="Google Shape;97;p13"/>
          <p:cNvSpPr txBox="1">
            <a:spLocks noGrp="1"/>
          </p:cNvSpPr>
          <p:nvPr>
            <p:ph type="title"/>
          </p:nvPr>
        </p:nvSpPr>
        <p:spPr>
          <a:xfrm>
            <a:off x="609600" y="317500"/>
            <a:ext cx="10972750" cy="762000"/>
          </a:xfrm>
          <a:prstGeom prst="rect">
            <a:avLst/>
          </a:prstGeom>
        </p:spPr>
        <p:txBody>
          <a:bodyPr spcFirstLastPara="1" vert="horz" wrap="square" lIns="76188" tIns="38083" rIns="76188" bIns="38083" rtlCol="0" anchor="b" anchorCtr="0">
            <a:noAutofit/>
          </a:bodyPr>
          <a:lstStyle/>
          <a:p>
            <a:pPr>
              <a:spcBef>
                <a:spcPts val="0"/>
              </a:spcBef>
            </a:pPr>
            <a:r>
              <a:rPr lang="en-US"/>
              <a:t>Carbon Capture and Storage</a:t>
            </a:r>
            <a:endParaRPr/>
          </a:p>
        </p:txBody>
      </p:sp>
      <p:pic>
        <p:nvPicPr>
          <p:cNvPr id="98" name="Google Shape;98;p13"/>
          <p:cNvPicPr preferRelativeResize="0"/>
          <p:nvPr/>
        </p:nvPicPr>
        <p:blipFill>
          <a:blip r:embed="rId3">
            <a:alphaModFix/>
          </a:blip>
          <a:stretch>
            <a:fillRect/>
          </a:stretch>
        </p:blipFill>
        <p:spPr>
          <a:xfrm>
            <a:off x="5080518" y="2019976"/>
            <a:ext cx="7260209" cy="32879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E337-4BF4-064E-A3D0-BC9E2891B8C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2C117CA2-1D83-5F42-A13E-3591979C5855}"/>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1026" name="Picture 2" descr="Exploring the Drug Development Process | Technology Networks">
            <a:extLst>
              <a:ext uri="{FF2B5EF4-FFF2-40B4-BE49-F238E27FC236}">
                <a16:creationId xmlns:a16="http://schemas.microsoft.com/office/drawing/2014/main" id="{A38DE3DD-F480-304A-9899-80BD6F4D1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853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9C7AA5-F744-3046-B56D-726E96FDC664}"/>
              </a:ext>
            </a:extLst>
          </p:cNvPr>
          <p:cNvPicPr>
            <a:picLocks noChangeAspect="1"/>
          </p:cNvPicPr>
          <p:nvPr/>
        </p:nvPicPr>
        <p:blipFill>
          <a:blip r:embed="rId3"/>
          <a:stretch>
            <a:fillRect/>
          </a:stretch>
        </p:blipFill>
        <p:spPr>
          <a:xfrm>
            <a:off x="3625850" y="2413659"/>
            <a:ext cx="4940300" cy="469900"/>
          </a:xfrm>
          <a:prstGeom prst="rect">
            <a:avLst/>
          </a:prstGeom>
        </p:spPr>
      </p:pic>
      <p:sp>
        <p:nvSpPr>
          <p:cNvPr id="3" name="TextBox 2">
            <a:extLst>
              <a:ext uri="{FF2B5EF4-FFF2-40B4-BE49-F238E27FC236}">
                <a16:creationId xmlns:a16="http://schemas.microsoft.com/office/drawing/2014/main" id="{75F0E9EB-8D81-0549-B559-AD421A870F75}"/>
              </a:ext>
            </a:extLst>
          </p:cNvPr>
          <p:cNvSpPr txBox="1"/>
          <p:nvPr/>
        </p:nvSpPr>
        <p:spPr>
          <a:xfrm>
            <a:off x="370703" y="98854"/>
            <a:ext cx="2092239" cy="446276"/>
          </a:xfrm>
          <a:prstGeom prst="rect">
            <a:avLst/>
          </a:prstGeom>
          <a:noFill/>
        </p:spPr>
        <p:txBody>
          <a:bodyPr wrap="none" rtlCol="0">
            <a:spAutoFit/>
          </a:bodyPr>
          <a:lstStyle/>
          <a:p>
            <a:r>
              <a:rPr lang="en-US" sz="2300" dirty="0"/>
              <a:t>Fitness function</a:t>
            </a:r>
          </a:p>
        </p:txBody>
      </p:sp>
      <p:sp>
        <p:nvSpPr>
          <p:cNvPr id="4" name="TextBox 3">
            <a:extLst>
              <a:ext uri="{FF2B5EF4-FFF2-40B4-BE49-F238E27FC236}">
                <a16:creationId xmlns:a16="http://schemas.microsoft.com/office/drawing/2014/main" id="{7FA9C43D-2E22-6046-A95D-DDCDEB617DC0}"/>
              </a:ext>
            </a:extLst>
          </p:cNvPr>
          <p:cNvSpPr txBox="1"/>
          <p:nvPr/>
        </p:nvSpPr>
        <p:spPr>
          <a:xfrm>
            <a:off x="502422" y="1217623"/>
            <a:ext cx="7639207" cy="769441"/>
          </a:xfrm>
          <a:prstGeom prst="rect">
            <a:avLst/>
          </a:prstGeom>
          <a:noFill/>
        </p:spPr>
        <p:txBody>
          <a:bodyPr wrap="none" rtlCol="0">
            <a:spAutoFit/>
          </a:bodyPr>
          <a:lstStyle/>
          <a:p>
            <a:pPr marL="285750" indent="-285750">
              <a:buFont typeface="Arial" panose="020B0604020202020204" pitchFamily="34" charset="0"/>
              <a:buChar char="•"/>
            </a:pPr>
            <a:r>
              <a:rPr lang="en-US" sz="2200" dirty="0"/>
              <a:t>The fitness function guides the sampling of genetic algorithms.</a:t>
            </a:r>
          </a:p>
          <a:p>
            <a:pPr marL="285750" indent="-285750">
              <a:buFont typeface="Arial" panose="020B0604020202020204" pitchFamily="34" charset="0"/>
              <a:buChar char="•"/>
            </a:pPr>
            <a:r>
              <a:rPr lang="en-US" sz="2200" dirty="0"/>
              <a:t>Similar to the acquisition function of Bayesian Optimization.</a:t>
            </a:r>
          </a:p>
        </p:txBody>
      </p:sp>
      <p:pic>
        <p:nvPicPr>
          <p:cNvPr id="5" name="Picture 4">
            <a:extLst>
              <a:ext uri="{FF2B5EF4-FFF2-40B4-BE49-F238E27FC236}">
                <a16:creationId xmlns:a16="http://schemas.microsoft.com/office/drawing/2014/main" id="{EB82B218-F04D-E049-9B61-8EF2C81BF6D7}"/>
              </a:ext>
            </a:extLst>
          </p:cNvPr>
          <p:cNvPicPr>
            <a:picLocks noChangeAspect="1"/>
          </p:cNvPicPr>
          <p:nvPr/>
        </p:nvPicPr>
        <p:blipFill>
          <a:blip r:embed="rId4"/>
          <a:stretch>
            <a:fillRect/>
          </a:stretch>
        </p:blipFill>
        <p:spPr>
          <a:xfrm>
            <a:off x="1346539" y="3429000"/>
            <a:ext cx="1104900" cy="469900"/>
          </a:xfrm>
          <a:prstGeom prst="rect">
            <a:avLst/>
          </a:prstGeom>
        </p:spPr>
      </p:pic>
      <p:pic>
        <p:nvPicPr>
          <p:cNvPr id="6" name="Picture 5">
            <a:extLst>
              <a:ext uri="{FF2B5EF4-FFF2-40B4-BE49-F238E27FC236}">
                <a16:creationId xmlns:a16="http://schemas.microsoft.com/office/drawing/2014/main" id="{D067DD12-555F-6849-9FF4-D1F308880388}"/>
              </a:ext>
            </a:extLst>
          </p:cNvPr>
          <p:cNvPicPr>
            <a:picLocks noChangeAspect="1"/>
          </p:cNvPicPr>
          <p:nvPr/>
        </p:nvPicPr>
        <p:blipFill>
          <a:blip r:embed="rId5"/>
          <a:stretch>
            <a:fillRect/>
          </a:stretch>
        </p:blipFill>
        <p:spPr>
          <a:xfrm>
            <a:off x="1352889" y="4494022"/>
            <a:ext cx="1092200" cy="469900"/>
          </a:xfrm>
          <a:prstGeom prst="rect">
            <a:avLst/>
          </a:prstGeom>
        </p:spPr>
      </p:pic>
      <p:pic>
        <p:nvPicPr>
          <p:cNvPr id="7" name="Picture 6">
            <a:extLst>
              <a:ext uri="{FF2B5EF4-FFF2-40B4-BE49-F238E27FC236}">
                <a16:creationId xmlns:a16="http://schemas.microsoft.com/office/drawing/2014/main" id="{F9806365-E30B-B640-B25F-CCD6DCEF1A97}"/>
              </a:ext>
            </a:extLst>
          </p:cNvPr>
          <p:cNvPicPr>
            <a:picLocks noChangeAspect="1"/>
          </p:cNvPicPr>
          <p:nvPr/>
        </p:nvPicPr>
        <p:blipFill>
          <a:blip r:embed="rId6"/>
          <a:stretch>
            <a:fillRect/>
          </a:stretch>
        </p:blipFill>
        <p:spPr>
          <a:xfrm>
            <a:off x="1759289" y="5625695"/>
            <a:ext cx="279400" cy="215900"/>
          </a:xfrm>
          <a:prstGeom prst="rect">
            <a:avLst/>
          </a:prstGeom>
        </p:spPr>
      </p:pic>
      <p:sp>
        <p:nvSpPr>
          <p:cNvPr id="8" name="TextBox 7">
            <a:extLst>
              <a:ext uri="{FF2B5EF4-FFF2-40B4-BE49-F238E27FC236}">
                <a16:creationId xmlns:a16="http://schemas.microsoft.com/office/drawing/2014/main" id="{87065D4A-5E21-0448-ACD7-C552B56C0226}"/>
              </a:ext>
            </a:extLst>
          </p:cNvPr>
          <p:cNvSpPr txBox="1"/>
          <p:nvPr/>
        </p:nvSpPr>
        <p:spPr>
          <a:xfrm>
            <a:off x="2445089" y="3468013"/>
            <a:ext cx="2828596" cy="430887"/>
          </a:xfrm>
          <a:prstGeom prst="rect">
            <a:avLst/>
          </a:prstGeom>
          <a:noFill/>
        </p:spPr>
        <p:txBody>
          <a:bodyPr wrap="none" rtlCol="0">
            <a:spAutoFit/>
          </a:bodyPr>
          <a:lstStyle/>
          <a:p>
            <a:pPr algn="ctr"/>
            <a:r>
              <a:rPr lang="en-US" sz="2200" dirty="0">
                <a:sym typeface="Wingdings" pitchFamily="2" charset="2"/>
              </a:rPr>
              <a:t> </a:t>
            </a:r>
            <a:r>
              <a:rPr lang="en-US" sz="2200" dirty="0"/>
              <a:t>Property of interest </a:t>
            </a:r>
          </a:p>
        </p:txBody>
      </p:sp>
      <p:sp>
        <p:nvSpPr>
          <p:cNvPr id="9" name="TextBox 8">
            <a:extLst>
              <a:ext uri="{FF2B5EF4-FFF2-40B4-BE49-F238E27FC236}">
                <a16:creationId xmlns:a16="http://schemas.microsoft.com/office/drawing/2014/main" id="{8A71140B-61D5-E242-823F-040B453C4CAC}"/>
              </a:ext>
            </a:extLst>
          </p:cNvPr>
          <p:cNvSpPr txBox="1"/>
          <p:nvPr/>
        </p:nvSpPr>
        <p:spPr>
          <a:xfrm>
            <a:off x="2445089" y="4533035"/>
            <a:ext cx="1722652" cy="430887"/>
          </a:xfrm>
          <a:prstGeom prst="rect">
            <a:avLst/>
          </a:prstGeom>
          <a:noFill/>
        </p:spPr>
        <p:txBody>
          <a:bodyPr wrap="none" rtlCol="0">
            <a:spAutoFit/>
          </a:bodyPr>
          <a:lstStyle/>
          <a:p>
            <a:pPr algn="ctr"/>
            <a:r>
              <a:rPr lang="en-US" sz="2200" dirty="0">
                <a:sym typeface="Wingdings" pitchFamily="2" charset="2"/>
              </a:rPr>
              <a:t> </a:t>
            </a:r>
            <a:r>
              <a:rPr lang="en-US" sz="2200" dirty="0"/>
              <a:t>Constrains</a:t>
            </a:r>
          </a:p>
        </p:txBody>
      </p:sp>
      <p:sp>
        <p:nvSpPr>
          <p:cNvPr id="10" name="TextBox 9">
            <a:extLst>
              <a:ext uri="{FF2B5EF4-FFF2-40B4-BE49-F238E27FC236}">
                <a16:creationId xmlns:a16="http://schemas.microsoft.com/office/drawing/2014/main" id="{3D7E65D2-24FA-3745-8783-9777864155BE}"/>
              </a:ext>
            </a:extLst>
          </p:cNvPr>
          <p:cNvSpPr txBox="1"/>
          <p:nvPr/>
        </p:nvSpPr>
        <p:spPr>
          <a:xfrm>
            <a:off x="2445089" y="5537708"/>
            <a:ext cx="2333332" cy="430887"/>
          </a:xfrm>
          <a:prstGeom prst="rect">
            <a:avLst/>
          </a:prstGeom>
          <a:noFill/>
        </p:spPr>
        <p:txBody>
          <a:bodyPr wrap="none" rtlCol="0">
            <a:spAutoFit/>
          </a:bodyPr>
          <a:lstStyle/>
          <a:p>
            <a:pPr algn="ctr"/>
            <a:r>
              <a:rPr lang="en-US" sz="2200" dirty="0">
                <a:sym typeface="Wingdings" pitchFamily="2" charset="2"/>
              </a:rPr>
              <a:t> </a:t>
            </a:r>
            <a:r>
              <a:rPr lang="en-US" sz="2200" dirty="0"/>
              <a:t>Weighing factor</a:t>
            </a:r>
          </a:p>
        </p:txBody>
      </p:sp>
      <p:pic>
        <p:nvPicPr>
          <p:cNvPr id="11" name="Picture 10">
            <a:extLst>
              <a:ext uri="{FF2B5EF4-FFF2-40B4-BE49-F238E27FC236}">
                <a16:creationId xmlns:a16="http://schemas.microsoft.com/office/drawing/2014/main" id="{C42199BE-0333-274B-8F42-43FA276950BB}"/>
              </a:ext>
            </a:extLst>
          </p:cNvPr>
          <p:cNvPicPr>
            <a:picLocks noChangeAspect="1"/>
          </p:cNvPicPr>
          <p:nvPr/>
        </p:nvPicPr>
        <p:blipFill>
          <a:blip r:embed="rId7"/>
          <a:stretch>
            <a:fillRect/>
          </a:stretch>
        </p:blipFill>
        <p:spPr>
          <a:xfrm>
            <a:off x="2609163" y="142673"/>
            <a:ext cx="1168400" cy="469900"/>
          </a:xfrm>
          <a:prstGeom prst="rect">
            <a:avLst/>
          </a:prstGeom>
        </p:spPr>
      </p:pic>
      <p:sp>
        <p:nvSpPr>
          <p:cNvPr id="13" name="TextBox 12">
            <a:extLst>
              <a:ext uri="{FF2B5EF4-FFF2-40B4-BE49-F238E27FC236}">
                <a16:creationId xmlns:a16="http://schemas.microsoft.com/office/drawing/2014/main" id="{32BF6AF9-A079-3F4B-9292-599388773E0C}"/>
              </a:ext>
            </a:extLst>
          </p:cNvPr>
          <p:cNvSpPr txBox="1"/>
          <p:nvPr/>
        </p:nvSpPr>
        <p:spPr>
          <a:xfrm>
            <a:off x="144334" y="6357715"/>
            <a:ext cx="6098058" cy="369332"/>
          </a:xfrm>
          <a:prstGeom prst="rect">
            <a:avLst/>
          </a:prstGeom>
          <a:noFill/>
        </p:spPr>
        <p:txBody>
          <a:bodyPr wrap="square">
            <a:spAutoFit/>
          </a:bodyPr>
          <a:lstStyle/>
          <a:p>
            <a:r>
              <a:rPr lang="en-CA" i="1" dirty="0"/>
              <a:t>J </a:t>
            </a:r>
            <a:r>
              <a:rPr lang="en-CA" i="1" dirty="0" err="1"/>
              <a:t>Cheminform</a:t>
            </a:r>
            <a:r>
              <a:rPr lang="en-CA" dirty="0"/>
              <a:t> </a:t>
            </a:r>
            <a:r>
              <a:rPr lang="en-CA" b="1" dirty="0"/>
              <a:t>13</a:t>
            </a:r>
            <a:r>
              <a:rPr lang="en-CA" dirty="0"/>
              <a:t>, 24 (2021)</a:t>
            </a:r>
            <a:endParaRPr lang="en-US" dirty="0"/>
          </a:p>
        </p:txBody>
      </p:sp>
    </p:spTree>
    <p:extLst>
      <p:ext uri="{BB962C8B-B14F-4D97-AF65-F5344CB8AC3E}">
        <p14:creationId xmlns:p14="http://schemas.microsoft.com/office/powerpoint/2010/main" val="2419155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85;p54">
            <a:extLst>
              <a:ext uri="{FF2B5EF4-FFF2-40B4-BE49-F238E27FC236}">
                <a16:creationId xmlns:a16="http://schemas.microsoft.com/office/drawing/2014/main" id="{98EE0AAC-57E6-B347-A136-57268A09378D}"/>
              </a:ext>
            </a:extLst>
          </p:cNvPr>
          <p:cNvPicPr preferRelativeResize="0"/>
          <p:nvPr/>
        </p:nvPicPr>
        <p:blipFill>
          <a:blip r:embed="rId2">
            <a:alphaModFix/>
          </a:blip>
          <a:stretch>
            <a:fillRect/>
          </a:stretch>
        </p:blipFill>
        <p:spPr>
          <a:xfrm>
            <a:off x="423653" y="2040160"/>
            <a:ext cx="3766626" cy="2824975"/>
          </a:xfrm>
          <a:prstGeom prst="rect">
            <a:avLst/>
          </a:prstGeom>
          <a:noFill/>
          <a:ln>
            <a:noFill/>
          </a:ln>
        </p:spPr>
      </p:pic>
      <p:sp>
        <p:nvSpPr>
          <p:cNvPr id="3" name="TextBox 2">
            <a:extLst>
              <a:ext uri="{FF2B5EF4-FFF2-40B4-BE49-F238E27FC236}">
                <a16:creationId xmlns:a16="http://schemas.microsoft.com/office/drawing/2014/main" id="{35C59A6B-6F2A-B244-A59C-0CCBFDDB3060}"/>
              </a:ext>
            </a:extLst>
          </p:cNvPr>
          <p:cNvSpPr txBox="1"/>
          <p:nvPr/>
        </p:nvSpPr>
        <p:spPr>
          <a:xfrm>
            <a:off x="128173" y="203887"/>
            <a:ext cx="8124212" cy="477054"/>
          </a:xfrm>
          <a:prstGeom prst="rect">
            <a:avLst/>
          </a:prstGeom>
          <a:noFill/>
        </p:spPr>
        <p:txBody>
          <a:bodyPr wrap="none" rtlCol="0">
            <a:spAutoFit/>
          </a:bodyPr>
          <a:lstStyle/>
          <a:p>
            <a:pPr algn="ctr"/>
            <a:r>
              <a:rPr lang="en-US" sz="2500" b="1" dirty="0"/>
              <a:t>Find the molecule with the highest affinity to N2 for storage</a:t>
            </a:r>
          </a:p>
        </p:txBody>
      </p:sp>
      <p:sp>
        <p:nvSpPr>
          <p:cNvPr id="4" name="TextBox 3">
            <a:extLst>
              <a:ext uri="{FF2B5EF4-FFF2-40B4-BE49-F238E27FC236}">
                <a16:creationId xmlns:a16="http://schemas.microsoft.com/office/drawing/2014/main" id="{BEAC444A-D820-9648-966B-BC564253C087}"/>
              </a:ext>
            </a:extLst>
          </p:cNvPr>
          <p:cNvSpPr txBox="1"/>
          <p:nvPr/>
        </p:nvSpPr>
        <p:spPr>
          <a:xfrm>
            <a:off x="5994205" y="1304648"/>
            <a:ext cx="4084836" cy="430887"/>
          </a:xfrm>
          <a:prstGeom prst="rect">
            <a:avLst/>
          </a:prstGeom>
          <a:noFill/>
        </p:spPr>
        <p:txBody>
          <a:bodyPr wrap="none" rtlCol="0">
            <a:spAutoFit/>
          </a:bodyPr>
          <a:lstStyle/>
          <a:p>
            <a:r>
              <a:rPr lang="en-US" sz="2200" dirty="0"/>
              <a:t>How can we estimate the affinity?</a:t>
            </a:r>
          </a:p>
        </p:txBody>
      </p:sp>
      <p:pic>
        <p:nvPicPr>
          <p:cNvPr id="5" name="Picture 4">
            <a:extLst>
              <a:ext uri="{FF2B5EF4-FFF2-40B4-BE49-F238E27FC236}">
                <a16:creationId xmlns:a16="http://schemas.microsoft.com/office/drawing/2014/main" id="{322911A5-4F1D-B846-ACFD-E2DEDCB2DC8F}"/>
              </a:ext>
            </a:extLst>
          </p:cNvPr>
          <p:cNvPicPr>
            <a:picLocks noChangeAspect="1"/>
          </p:cNvPicPr>
          <p:nvPr/>
        </p:nvPicPr>
        <p:blipFill>
          <a:blip r:embed="rId3"/>
          <a:stretch>
            <a:fillRect/>
          </a:stretch>
        </p:blipFill>
        <p:spPr>
          <a:xfrm>
            <a:off x="5483785" y="1859520"/>
            <a:ext cx="5537200" cy="469900"/>
          </a:xfrm>
          <a:prstGeom prst="rect">
            <a:avLst/>
          </a:prstGeom>
        </p:spPr>
      </p:pic>
      <p:sp>
        <p:nvSpPr>
          <p:cNvPr id="6" name="TextBox 5">
            <a:extLst>
              <a:ext uri="{FF2B5EF4-FFF2-40B4-BE49-F238E27FC236}">
                <a16:creationId xmlns:a16="http://schemas.microsoft.com/office/drawing/2014/main" id="{9E239CE4-E05E-CE41-8497-2263EA20A20A}"/>
              </a:ext>
            </a:extLst>
          </p:cNvPr>
          <p:cNvSpPr txBox="1"/>
          <p:nvPr/>
        </p:nvSpPr>
        <p:spPr>
          <a:xfrm>
            <a:off x="6759146" y="3021760"/>
            <a:ext cx="2754921" cy="430887"/>
          </a:xfrm>
          <a:prstGeom prst="rect">
            <a:avLst/>
          </a:prstGeom>
          <a:noFill/>
        </p:spPr>
        <p:txBody>
          <a:bodyPr wrap="none" rtlCol="0">
            <a:spAutoFit/>
          </a:bodyPr>
          <a:lstStyle/>
          <a:p>
            <a:r>
              <a:rPr lang="en-US" sz="2200" dirty="0"/>
              <a:t>How do we compute?</a:t>
            </a:r>
          </a:p>
        </p:txBody>
      </p:sp>
      <p:pic>
        <p:nvPicPr>
          <p:cNvPr id="7" name="Picture 6">
            <a:extLst>
              <a:ext uri="{FF2B5EF4-FFF2-40B4-BE49-F238E27FC236}">
                <a16:creationId xmlns:a16="http://schemas.microsoft.com/office/drawing/2014/main" id="{7DB3B5D2-9138-074C-BE72-08C2D8357BA2}"/>
              </a:ext>
            </a:extLst>
          </p:cNvPr>
          <p:cNvPicPr>
            <a:picLocks noChangeAspect="1"/>
          </p:cNvPicPr>
          <p:nvPr/>
        </p:nvPicPr>
        <p:blipFill>
          <a:blip r:embed="rId4"/>
          <a:stretch>
            <a:fillRect/>
          </a:stretch>
        </p:blipFill>
        <p:spPr>
          <a:xfrm>
            <a:off x="7300023" y="4834930"/>
            <a:ext cx="1473200" cy="431800"/>
          </a:xfrm>
          <a:prstGeom prst="rect">
            <a:avLst/>
          </a:prstGeom>
        </p:spPr>
      </p:pic>
      <p:pic>
        <p:nvPicPr>
          <p:cNvPr id="8" name="Picture 7">
            <a:extLst>
              <a:ext uri="{FF2B5EF4-FFF2-40B4-BE49-F238E27FC236}">
                <a16:creationId xmlns:a16="http://schemas.microsoft.com/office/drawing/2014/main" id="{8D28722F-525A-1F44-80B6-05312760F858}"/>
              </a:ext>
            </a:extLst>
          </p:cNvPr>
          <p:cNvPicPr>
            <a:picLocks noChangeAspect="1"/>
          </p:cNvPicPr>
          <p:nvPr/>
        </p:nvPicPr>
        <p:blipFill>
          <a:blip r:embed="rId5"/>
          <a:stretch>
            <a:fillRect/>
          </a:stretch>
        </p:blipFill>
        <p:spPr>
          <a:xfrm>
            <a:off x="7674673" y="3910227"/>
            <a:ext cx="723900" cy="406400"/>
          </a:xfrm>
          <a:prstGeom prst="rect">
            <a:avLst/>
          </a:prstGeom>
        </p:spPr>
      </p:pic>
      <p:pic>
        <p:nvPicPr>
          <p:cNvPr id="9" name="Picture 8">
            <a:extLst>
              <a:ext uri="{FF2B5EF4-FFF2-40B4-BE49-F238E27FC236}">
                <a16:creationId xmlns:a16="http://schemas.microsoft.com/office/drawing/2014/main" id="{6CCB17CE-B9A7-A347-909A-7773DCE9E014}"/>
              </a:ext>
            </a:extLst>
          </p:cNvPr>
          <p:cNvPicPr>
            <a:picLocks noChangeAspect="1"/>
          </p:cNvPicPr>
          <p:nvPr/>
        </p:nvPicPr>
        <p:blipFill>
          <a:blip r:embed="rId6"/>
          <a:stretch>
            <a:fillRect/>
          </a:stretch>
        </p:blipFill>
        <p:spPr>
          <a:xfrm>
            <a:off x="7661973" y="5785032"/>
            <a:ext cx="749300" cy="431800"/>
          </a:xfrm>
          <a:prstGeom prst="rect">
            <a:avLst/>
          </a:prstGeom>
        </p:spPr>
      </p:pic>
      <p:pic>
        <p:nvPicPr>
          <p:cNvPr id="10" name="Picture 9">
            <a:extLst>
              <a:ext uri="{FF2B5EF4-FFF2-40B4-BE49-F238E27FC236}">
                <a16:creationId xmlns:a16="http://schemas.microsoft.com/office/drawing/2014/main" id="{25C0AD59-8ECD-2C47-A9DE-572FC6129F16}"/>
              </a:ext>
            </a:extLst>
          </p:cNvPr>
          <p:cNvPicPr>
            <a:picLocks noChangeAspect="1"/>
          </p:cNvPicPr>
          <p:nvPr/>
        </p:nvPicPr>
        <p:blipFill>
          <a:blip r:embed="rId7"/>
          <a:stretch>
            <a:fillRect/>
          </a:stretch>
        </p:blipFill>
        <p:spPr>
          <a:xfrm>
            <a:off x="1391850" y="5581832"/>
            <a:ext cx="2108200" cy="406400"/>
          </a:xfrm>
          <a:prstGeom prst="rect">
            <a:avLst/>
          </a:prstGeom>
        </p:spPr>
      </p:pic>
    </p:spTree>
    <p:extLst>
      <p:ext uri="{BB962C8B-B14F-4D97-AF65-F5344CB8AC3E}">
        <p14:creationId xmlns:p14="http://schemas.microsoft.com/office/powerpoint/2010/main" val="1299330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BC4817-65F9-AC46-B9CE-479B27F3C9FA}"/>
              </a:ext>
            </a:extLst>
          </p:cNvPr>
          <p:cNvSpPr txBox="1"/>
          <p:nvPr/>
        </p:nvSpPr>
        <p:spPr>
          <a:xfrm>
            <a:off x="185351" y="259491"/>
            <a:ext cx="6359177" cy="477054"/>
          </a:xfrm>
          <a:prstGeom prst="rect">
            <a:avLst/>
          </a:prstGeom>
          <a:noFill/>
        </p:spPr>
        <p:txBody>
          <a:bodyPr wrap="none" rtlCol="0">
            <a:spAutoFit/>
          </a:bodyPr>
          <a:lstStyle/>
          <a:p>
            <a:r>
              <a:rPr lang="en-US" sz="2500" dirty="0"/>
              <a:t>Rodrigo’s road map of computational chemistry</a:t>
            </a:r>
          </a:p>
        </p:txBody>
      </p:sp>
      <p:pic>
        <p:nvPicPr>
          <p:cNvPr id="3" name="Picture 2">
            <a:extLst>
              <a:ext uri="{FF2B5EF4-FFF2-40B4-BE49-F238E27FC236}">
                <a16:creationId xmlns:a16="http://schemas.microsoft.com/office/drawing/2014/main" id="{6BBD07C7-E2F2-2A48-A58B-987056234E42}"/>
              </a:ext>
            </a:extLst>
          </p:cNvPr>
          <p:cNvPicPr>
            <a:picLocks noChangeAspect="1"/>
          </p:cNvPicPr>
          <p:nvPr/>
        </p:nvPicPr>
        <p:blipFill>
          <a:blip r:embed="rId2"/>
          <a:stretch>
            <a:fillRect/>
          </a:stretch>
        </p:blipFill>
        <p:spPr>
          <a:xfrm>
            <a:off x="2767635" y="841161"/>
            <a:ext cx="5918200" cy="533400"/>
          </a:xfrm>
          <a:prstGeom prst="rect">
            <a:avLst/>
          </a:prstGeom>
        </p:spPr>
      </p:pic>
      <p:sp>
        <p:nvSpPr>
          <p:cNvPr id="4" name="TextBox 3">
            <a:extLst>
              <a:ext uri="{FF2B5EF4-FFF2-40B4-BE49-F238E27FC236}">
                <a16:creationId xmlns:a16="http://schemas.microsoft.com/office/drawing/2014/main" id="{0EAE1780-3EED-A341-94E6-3C3F2B9A9B55}"/>
              </a:ext>
            </a:extLst>
          </p:cNvPr>
          <p:cNvSpPr txBox="1"/>
          <p:nvPr/>
        </p:nvSpPr>
        <p:spPr>
          <a:xfrm>
            <a:off x="8122252" y="398289"/>
            <a:ext cx="3884397" cy="369332"/>
          </a:xfrm>
          <a:prstGeom prst="rect">
            <a:avLst/>
          </a:prstGeom>
          <a:noFill/>
        </p:spPr>
        <p:txBody>
          <a:bodyPr wrap="none" rtlCol="0">
            <a:spAutoFit/>
          </a:bodyPr>
          <a:lstStyle/>
          <a:p>
            <a:r>
              <a:rPr lang="en-US" dirty="0"/>
              <a:t>What information should we consider? </a:t>
            </a:r>
          </a:p>
        </p:txBody>
      </p:sp>
      <p:cxnSp>
        <p:nvCxnSpPr>
          <p:cNvPr id="7" name="Curved Connector 6">
            <a:extLst>
              <a:ext uri="{FF2B5EF4-FFF2-40B4-BE49-F238E27FC236}">
                <a16:creationId xmlns:a16="http://schemas.microsoft.com/office/drawing/2014/main" id="{6253E0E3-2075-B043-A502-838C387C0FB2}"/>
              </a:ext>
            </a:extLst>
          </p:cNvPr>
          <p:cNvCxnSpPr>
            <a:cxnSpLocks/>
            <a:endCxn id="4" idx="2"/>
          </p:cNvCxnSpPr>
          <p:nvPr/>
        </p:nvCxnSpPr>
        <p:spPr>
          <a:xfrm flipV="1">
            <a:off x="8489092" y="767621"/>
            <a:ext cx="1575359" cy="505154"/>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386" name="Picture 2" descr="Methods of computational chemistry.">
            <a:extLst>
              <a:ext uri="{FF2B5EF4-FFF2-40B4-BE49-F238E27FC236}">
                <a16:creationId xmlns:a16="http://schemas.microsoft.com/office/drawing/2014/main" id="{894C45C0-F7F5-6648-8636-B7A0282A2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021" y="1879715"/>
            <a:ext cx="6641628" cy="46570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ABD6C04-2771-2441-BE2C-F5843A5AECBC}"/>
              </a:ext>
            </a:extLst>
          </p:cNvPr>
          <p:cNvSpPr txBox="1"/>
          <p:nvPr/>
        </p:nvSpPr>
        <p:spPr>
          <a:xfrm>
            <a:off x="6149290" y="6598509"/>
            <a:ext cx="5458425" cy="246221"/>
          </a:xfrm>
          <a:prstGeom prst="rect">
            <a:avLst/>
          </a:prstGeom>
          <a:noFill/>
        </p:spPr>
        <p:txBody>
          <a:bodyPr wrap="square">
            <a:spAutoFit/>
          </a:bodyPr>
          <a:lstStyle/>
          <a:p>
            <a:r>
              <a:rPr lang="en-US" sz="1000" dirty="0"/>
              <a:t>https://</a:t>
            </a:r>
            <a:r>
              <a:rPr lang="en-US" sz="1000" dirty="0" err="1"/>
              <a:t>www.researchgate.net</a:t>
            </a:r>
            <a:r>
              <a:rPr lang="en-US" sz="1000" dirty="0"/>
              <a:t>/publication/343017500_A_Simple_Approach_to_Quantum_Chemistry</a:t>
            </a:r>
          </a:p>
        </p:txBody>
      </p:sp>
      <p:pic>
        <p:nvPicPr>
          <p:cNvPr id="16390" name="Picture 6">
            <a:extLst>
              <a:ext uri="{FF2B5EF4-FFF2-40B4-BE49-F238E27FC236}">
                <a16:creationId xmlns:a16="http://schemas.microsoft.com/office/drawing/2014/main" id="{3D61AAAE-6DC7-5842-884E-EA7F0389F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351" y="2458008"/>
            <a:ext cx="4658138" cy="351223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842DC5E-AB01-2F42-A10D-CB2CAA54AA84}"/>
              </a:ext>
            </a:extLst>
          </p:cNvPr>
          <p:cNvSpPr txBox="1"/>
          <p:nvPr/>
        </p:nvSpPr>
        <p:spPr>
          <a:xfrm>
            <a:off x="51232" y="6475398"/>
            <a:ext cx="6098058" cy="369332"/>
          </a:xfrm>
          <a:prstGeom prst="rect">
            <a:avLst/>
          </a:prstGeom>
          <a:noFill/>
        </p:spPr>
        <p:txBody>
          <a:bodyPr wrap="square">
            <a:spAutoFit/>
          </a:bodyPr>
          <a:lstStyle/>
          <a:p>
            <a:r>
              <a:rPr lang="en-US" dirty="0"/>
              <a:t>https://</a:t>
            </a:r>
            <a:r>
              <a:rPr lang="en-US" dirty="0" err="1"/>
              <a:t>doi.org</a:t>
            </a:r>
            <a:r>
              <a:rPr lang="en-US" dirty="0"/>
              <a:t>/10.1021/acs.chemrev.1c00107</a:t>
            </a:r>
          </a:p>
        </p:txBody>
      </p:sp>
    </p:spTree>
    <p:extLst>
      <p:ext uri="{BB962C8B-B14F-4D97-AF65-F5344CB8AC3E}">
        <p14:creationId xmlns:p14="http://schemas.microsoft.com/office/powerpoint/2010/main" val="78021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85;p54">
            <a:extLst>
              <a:ext uri="{FF2B5EF4-FFF2-40B4-BE49-F238E27FC236}">
                <a16:creationId xmlns:a16="http://schemas.microsoft.com/office/drawing/2014/main" id="{98EE0AAC-57E6-B347-A136-57268A09378D}"/>
              </a:ext>
            </a:extLst>
          </p:cNvPr>
          <p:cNvPicPr preferRelativeResize="0"/>
          <p:nvPr/>
        </p:nvPicPr>
        <p:blipFill>
          <a:blip r:embed="rId2">
            <a:alphaModFix/>
          </a:blip>
          <a:stretch>
            <a:fillRect/>
          </a:stretch>
        </p:blipFill>
        <p:spPr>
          <a:xfrm>
            <a:off x="423653" y="2040160"/>
            <a:ext cx="3766626" cy="2824975"/>
          </a:xfrm>
          <a:prstGeom prst="rect">
            <a:avLst/>
          </a:prstGeom>
          <a:noFill/>
          <a:ln>
            <a:noFill/>
          </a:ln>
        </p:spPr>
      </p:pic>
      <p:sp>
        <p:nvSpPr>
          <p:cNvPr id="3" name="TextBox 2">
            <a:extLst>
              <a:ext uri="{FF2B5EF4-FFF2-40B4-BE49-F238E27FC236}">
                <a16:creationId xmlns:a16="http://schemas.microsoft.com/office/drawing/2014/main" id="{35C59A6B-6F2A-B244-A59C-0CCBFDDB3060}"/>
              </a:ext>
            </a:extLst>
          </p:cNvPr>
          <p:cNvSpPr txBox="1"/>
          <p:nvPr/>
        </p:nvSpPr>
        <p:spPr>
          <a:xfrm>
            <a:off x="128173" y="203887"/>
            <a:ext cx="8124212" cy="477054"/>
          </a:xfrm>
          <a:prstGeom prst="rect">
            <a:avLst/>
          </a:prstGeom>
          <a:noFill/>
        </p:spPr>
        <p:txBody>
          <a:bodyPr wrap="none" rtlCol="0">
            <a:spAutoFit/>
          </a:bodyPr>
          <a:lstStyle/>
          <a:p>
            <a:pPr algn="ctr"/>
            <a:r>
              <a:rPr lang="en-US" sz="2500" b="1" dirty="0"/>
              <a:t>Find the molecule with the highest affinity to N2 for storage</a:t>
            </a:r>
          </a:p>
        </p:txBody>
      </p:sp>
      <p:sp>
        <p:nvSpPr>
          <p:cNvPr id="4" name="TextBox 3">
            <a:extLst>
              <a:ext uri="{FF2B5EF4-FFF2-40B4-BE49-F238E27FC236}">
                <a16:creationId xmlns:a16="http://schemas.microsoft.com/office/drawing/2014/main" id="{BEAC444A-D820-9648-966B-BC564253C087}"/>
              </a:ext>
            </a:extLst>
          </p:cNvPr>
          <p:cNvSpPr txBox="1"/>
          <p:nvPr/>
        </p:nvSpPr>
        <p:spPr>
          <a:xfrm>
            <a:off x="6326660" y="1260389"/>
            <a:ext cx="3607911" cy="430887"/>
          </a:xfrm>
          <a:prstGeom prst="rect">
            <a:avLst/>
          </a:prstGeom>
          <a:noFill/>
        </p:spPr>
        <p:txBody>
          <a:bodyPr wrap="none" rtlCol="0">
            <a:spAutoFit/>
          </a:bodyPr>
          <a:lstStyle/>
          <a:p>
            <a:r>
              <a:rPr lang="en-US" sz="2200" dirty="0"/>
              <a:t>How can we describe affinity?</a:t>
            </a:r>
          </a:p>
        </p:txBody>
      </p:sp>
      <p:pic>
        <p:nvPicPr>
          <p:cNvPr id="5" name="Picture 4">
            <a:extLst>
              <a:ext uri="{FF2B5EF4-FFF2-40B4-BE49-F238E27FC236}">
                <a16:creationId xmlns:a16="http://schemas.microsoft.com/office/drawing/2014/main" id="{322911A5-4F1D-B846-ACFD-E2DEDCB2DC8F}"/>
              </a:ext>
            </a:extLst>
          </p:cNvPr>
          <p:cNvPicPr>
            <a:picLocks noChangeAspect="1"/>
          </p:cNvPicPr>
          <p:nvPr/>
        </p:nvPicPr>
        <p:blipFill>
          <a:blip r:embed="rId3"/>
          <a:stretch>
            <a:fillRect/>
          </a:stretch>
        </p:blipFill>
        <p:spPr>
          <a:xfrm>
            <a:off x="5483785" y="1859520"/>
            <a:ext cx="5537200" cy="469900"/>
          </a:xfrm>
          <a:prstGeom prst="rect">
            <a:avLst/>
          </a:prstGeom>
        </p:spPr>
      </p:pic>
      <p:sp>
        <p:nvSpPr>
          <p:cNvPr id="6" name="TextBox 5">
            <a:extLst>
              <a:ext uri="{FF2B5EF4-FFF2-40B4-BE49-F238E27FC236}">
                <a16:creationId xmlns:a16="http://schemas.microsoft.com/office/drawing/2014/main" id="{9E239CE4-E05E-CE41-8497-2263EA20A20A}"/>
              </a:ext>
            </a:extLst>
          </p:cNvPr>
          <p:cNvSpPr txBox="1"/>
          <p:nvPr/>
        </p:nvSpPr>
        <p:spPr>
          <a:xfrm>
            <a:off x="6944497" y="2800483"/>
            <a:ext cx="2754921" cy="430887"/>
          </a:xfrm>
          <a:prstGeom prst="rect">
            <a:avLst/>
          </a:prstGeom>
          <a:noFill/>
        </p:spPr>
        <p:txBody>
          <a:bodyPr wrap="none" rtlCol="0">
            <a:spAutoFit/>
          </a:bodyPr>
          <a:lstStyle/>
          <a:p>
            <a:r>
              <a:rPr lang="en-US" sz="2200" dirty="0"/>
              <a:t>How do we compute ?</a:t>
            </a:r>
          </a:p>
        </p:txBody>
      </p:sp>
      <p:pic>
        <p:nvPicPr>
          <p:cNvPr id="7" name="Picture 6">
            <a:extLst>
              <a:ext uri="{FF2B5EF4-FFF2-40B4-BE49-F238E27FC236}">
                <a16:creationId xmlns:a16="http://schemas.microsoft.com/office/drawing/2014/main" id="{7DB3B5D2-9138-074C-BE72-08C2D8357BA2}"/>
              </a:ext>
            </a:extLst>
          </p:cNvPr>
          <p:cNvPicPr>
            <a:picLocks noChangeAspect="1"/>
          </p:cNvPicPr>
          <p:nvPr/>
        </p:nvPicPr>
        <p:blipFill>
          <a:blip r:embed="rId4"/>
          <a:stretch>
            <a:fillRect/>
          </a:stretch>
        </p:blipFill>
        <p:spPr>
          <a:xfrm>
            <a:off x="7585357" y="3626631"/>
            <a:ext cx="1473200" cy="431800"/>
          </a:xfrm>
          <a:prstGeom prst="rect">
            <a:avLst/>
          </a:prstGeom>
        </p:spPr>
      </p:pic>
      <p:pic>
        <p:nvPicPr>
          <p:cNvPr id="8" name="Picture 7">
            <a:extLst>
              <a:ext uri="{FF2B5EF4-FFF2-40B4-BE49-F238E27FC236}">
                <a16:creationId xmlns:a16="http://schemas.microsoft.com/office/drawing/2014/main" id="{8D28722F-525A-1F44-80B6-05312760F858}"/>
              </a:ext>
            </a:extLst>
          </p:cNvPr>
          <p:cNvPicPr>
            <a:picLocks noChangeAspect="1"/>
          </p:cNvPicPr>
          <p:nvPr/>
        </p:nvPicPr>
        <p:blipFill>
          <a:blip r:embed="rId5"/>
          <a:stretch>
            <a:fillRect/>
          </a:stretch>
        </p:blipFill>
        <p:spPr>
          <a:xfrm>
            <a:off x="6247960" y="3626631"/>
            <a:ext cx="723900" cy="406400"/>
          </a:xfrm>
          <a:prstGeom prst="rect">
            <a:avLst/>
          </a:prstGeom>
        </p:spPr>
      </p:pic>
      <p:pic>
        <p:nvPicPr>
          <p:cNvPr id="9" name="Picture 8">
            <a:extLst>
              <a:ext uri="{FF2B5EF4-FFF2-40B4-BE49-F238E27FC236}">
                <a16:creationId xmlns:a16="http://schemas.microsoft.com/office/drawing/2014/main" id="{6CCB17CE-B9A7-A347-909A-7773DCE9E014}"/>
              </a:ext>
            </a:extLst>
          </p:cNvPr>
          <p:cNvPicPr>
            <a:picLocks noChangeAspect="1"/>
          </p:cNvPicPr>
          <p:nvPr/>
        </p:nvPicPr>
        <p:blipFill>
          <a:blip r:embed="rId6"/>
          <a:stretch>
            <a:fillRect/>
          </a:stretch>
        </p:blipFill>
        <p:spPr>
          <a:xfrm>
            <a:off x="9672054" y="3626631"/>
            <a:ext cx="749300" cy="431800"/>
          </a:xfrm>
          <a:prstGeom prst="rect">
            <a:avLst/>
          </a:prstGeom>
        </p:spPr>
      </p:pic>
      <p:pic>
        <p:nvPicPr>
          <p:cNvPr id="10" name="Picture 9">
            <a:extLst>
              <a:ext uri="{FF2B5EF4-FFF2-40B4-BE49-F238E27FC236}">
                <a16:creationId xmlns:a16="http://schemas.microsoft.com/office/drawing/2014/main" id="{25C0AD59-8ECD-2C47-A9DE-572FC6129F16}"/>
              </a:ext>
            </a:extLst>
          </p:cNvPr>
          <p:cNvPicPr>
            <a:picLocks noChangeAspect="1"/>
          </p:cNvPicPr>
          <p:nvPr/>
        </p:nvPicPr>
        <p:blipFill>
          <a:blip r:embed="rId7"/>
          <a:stretch>
            <a:fillRect/>
          </a:stretch>
        </p:blipFill>
        <p:spPr>
          <a:xfrm>
            <a:off x="1252866" y="4865135"/>
            <a:ext cx="2108200" cy="406400"/>
          </a:xfrm>
          <a:prstGeom prst="rect">
            <a:avLst/>
          </a:prstGeom>
        </p:spPr>
      </p:pic>
      <p:pic>
        <p:nvPicPr>
          <p:cNvPr id="12" name="Picture 11">
            <a:extLst>
              <a:ext uri="{FF2B5EF4-FFF2-40B4-BE49-F238E27FC236}">
                <a16:creationId xmlns:a16="http://schemas.microsoft.com/office/drawing/2014/main" id="{A2F7921F-A4B7-6A45-ADA5-E91A2192F186}"/>
              </a:ext>
            </a:extLst>
          </p:cNvPr>
          <p:cNvPicPr>
            <a:picLocks noChangeAspect="1"/>
          </p:cNvPicPr>
          <p:nvPr/>
        </p:nvPicPr>
        <p:blipFill>
          <a:blip r:embed="rId8"/>
          <a:stretch>
            <a:fillRect/>
          </a:stretch>
        </p:blipFill>
        <p:spPr>
          <a:xfrm>
            <a:off x="7121807" y="5727872"/>
            <a:ext cx="3873500" cy="419100"/>
          </a:xfrm>
          <a:prstGeom prst="rect">
            <a:avLst/>
          </a:prstGeom>
        </p:spPr>
      </p:pic>
    </p:spTree>
    <p:extLst>
      <p:ext uri="{BB962C8B-B14F-4D97-AF65-F5344CB8AC3E}">
        <p14:creationId xmlns:p14="http://schemas.microsoft.com/office/powerpoint/2010/main" val="1789825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26"/>
          <p:cNvSpPr txBox="1">
            <a:spLocks noGrp="1"/>
          </p:cNvSpPr>
          <p:nvPr>
            <p:ph type="sldNum" idx="12"/>
          </p:nvPr>
        </p:nvSpPr>
        <p:spPr>
          <a:xfrm>
            <a:off x="8737600" y="6248400"/>
            <a:ext cx="2844750" cy="457250"/>
          </a:xfrm>
          <a:prstGeom prst="rect">
            <a:avLst/>
          </a:prstGeom>
        </p:spPr>
        <p:txBody>
          <a:bodyPr spcFirstLastPara="1" vert="horz" wrap="square" lIns="76188" tIns="38083" rIns="76188" bIns="38083" rtlCol="0" anchor="t" anchorCtr="0">
            <a:noAutofit/>
          </a:bodyPr>
          <a:lstStyle/>
          <a:p>
            <a:pPr>
              <a:buClr>
                <a:srgbClr val="000000"/>
              </a:buClr>
            </a:pPr>
            <a:fld id="{00000000-1234-1234-1234-123412341234}" type="slidenum">
              <a:rPr lang="en-US"/>
              <a:pPr>
                <a:buClr>
                  <a:srgbClr val="000000"/>
                </a:buClr>
              </a:pPr>
              <a:t>34</a:t>
            </a:fld>
            <a:endParaRPr/>
          </a:p>
        </p:txBody>
      </p:sp>
      <p:sp>
        <p:nvSpPr>
          <p:cNvPr id="222" name="Google Shape;222;p26"/>
          <p:cNvSpPr txBox="1">
            <a:spLocks noGrp="1"/>
          </p:cNvSpPr>
          <p:nvPr>
            <p:ph type="title"/>
          </p:nvPr>
        </p:nvSpPr>
        <p:spPr>
          <a:xfrm>
            <a:off x="90616" y="91531"/>
            <a:ext cx="1911179" cy="762000"/>
          </a:xfrm>
          <a:prstGeom prst="rect">
            <a:avLst/>
          </a:prstGeom>
        </p:spPr>
        <p:txBody>
          <a:bodyPr spcFirstLastPara="1" vert="horz" wrap="square" lIns="76188" tIns="38083" rIns="76188" bIns="38083" rtlCol="0" anchor="b" anchorCtr="0">
            <a:noAutofit/>
          </a:bodyPr>
          <a:lstStyle/>
          <a:p>
            <a:pPr>
              <a:spcBef>
                <a:spcPts val="0"/>
              </a:spcBef>
            </a:pPr>
            <a:r>
              <a:rPr lang="en-US" dirty="0" err="1"/>
              <a:t>ReaxFF</a:t>
            </a:r>
            <a:endParaRPr dirty="0"/>
          </a:p>
        </p:txBody>
      </p:sp>
      <p:pic>
        <p:nvPicPr>
          <p:cNvPr id="223" name="Google Shape;223;p26"/>
          <p:cNvPicPr preferRelativeResize="0"/>
          <p:nvPr/>
        </p:nvPicPr>
        <p:blipFill rotWithShape="1">
          <a:blip r:embed="rId3">
            <a:alphaModFix/>
          </a:blip>
          <a:srcRect r="17877"/>
          <a:stretch/>
        </p:blipFill>
        <p:spPr>
          <a:xfrm>
            <a:off x="2001795" y="526083"/>
            <a:ext cx="7476384" cy="843375"/>
          </a:xfrm>
          <a:prstGeom prst="rect">
            <a:avLst/>
          </a:prstGeom>
          <a:noFill/>
          <a:ln>
            <a:noFill/>
          </a:ln>
        </p:spPr>
      </p:pic>
      <p:sp>
        <p:nvSpPr>
          <p:cNvPr id="226" name="Google Shape;226;p26"/>
          <p:cNvSpPr txBox="1"/>
          <p:nvPr/>
        </p:nvSpPr>
        <p:spPr>
          <a:xfrm>
            <a:off x="0" y="6433463"/>
            <a:ext cx="9103750" cy="384696"/>
          </a:xfrm>
          <a:prstGeom prst="rect">
            <a:avLst/>
          </a:prstGeom>
          <a:noFill/>
          <a:ln>
            <a:noFill/>
          </a:ln>
        </p:spPr>
        <p:txBody>
          <a:bodyPr spcFirstLastPara="1" wrap="square" lIns="76188" tIns="76188" rIns="76188" bIns="76188" anchor="t" anchorCtr="0">
            <a:spAutoFit/>
          </a:bodyPr>
          <a:lstStyle/>
          <a:p>
            <a:r>
              <a:rPr lang="en-US" sz="1500" dirty="0">
                <a:latin typeface="Verdana"/>
                <a:ea typeface="Verdana"/>
                <a:cs typeface="Verdana"/>
                <a:sym typeface="Verdana"/>
              </a:rPr>
              <a:t>https://</a:t>
            </a:r>
            <a:r>
              <a:rPr lang="en-US" sz="1500" dirty="0" err="1">
                <a:latin typeface="Verdana"/>
                <a:ea typeface="Verdana"/>
                <a:cs typeface="Verdana"/>
                <a:sym typeface="Verdana"/>
              </a:rPr>
              <a:t>pubs.acs.org</a:t>
            </a:r>
            <a:r>
              <a:rPr lang="en-US" sz="1500" dirty="0">
                <a:latin typeface="Verdana"/>
                <a:ea typeface="Verdana"/>
                <a:cs typeface="Verdana"/>
                <a:sym typeface="Verdana"/>
              </a:rPr>
              <a:t>/</a:t>
            </a:r>
            <a:r>
              <a:rPr lang="en-US" sz="1500" dirty="0" err="1">
                <a:latin typeface="Verdana"/>
                <a:ea typeface="Verdana"/>
                <a:cs typeface="Verdana"/>
                <a:sym typeface="Verdana"/>
              </a:rPr>
              <a:t>doi</a:t>
            </a:r>
            <a:r>
              <a:rPr lang="en-US" sz="1500" dirty="0">
                <a:latin typeface="Verdana"/>
                <a:ea typeface="Verdana"/>
                <a:cs typeface="Verdana"/>
                <a:sym typeface="Verdana"/>
              </a:rPr>
              <a:t>/suppl/10.1021/jp709896w/</a:t>
            </a:r>
            <a:r>
              <a:rPr lang="en-US" sz="1500" dirty="0" err="1">
                <a:latin typeface="Verdana"/>
                <a:ea typeface="Verdana"/>
                <a:cs typeface="Verdana"/>
                <a:sym typeface="Verdana"/>
              </a:rPr>
              <a:t>suppl_file</a:t>
            </a:r>
            <a:r>
              <a:rPr lang="en-US" sz="1500" dirty="0">
                <a:latin typeface="Verdana"/>
                <a:ea typeface="Verdana"/>
                <a:cs typeface="Verdana"/>
                <a:sym typeface="Verdana"/>
              </a:rPr>
              <a:t>/jp709896w-file004.pdf</a:t>
            </a:r>
            <a:endParaRPr sz="1500" dirty="0">
              <a:latin typeface="Verdana"/>
              <a:ea typeface="Verdana"/>
              <a:cs typeface="Verdana"/>
              <a:sym typeface="Verdana"/>
            </a:endParaRPr>
          </a:p>
        </p:txBody>
      </p:sp>
      <p:pic>
        <p:nvPicPr>
          <p:cNvPr id="4" name="Picture 3">
            <a:extLst>
              <a:ext uri="{FF2B5EF4-FFF2-40B4-BE49-F238E27FC236}">
                <a16:creationId xmlns:a16="http://schemas.microsoft.com/office/drawing/2014/main" id="{A3E798F9-5D25-EC4A-9392-805C3274EFE9}"/>
              </a:ext>
            </a:extLst>
          </p:cNvPr>
          <p:cNvPicPr>
            <a:picLocks noChangeAspect="1"/>
          </p:cNvPicPr>
          <p:nvPr/>
        </p:nvPicPr>
        <p:blipFill>
          <a:blip r:embed="rId4"/>
          <a:stretch>
            <a:fillRect/>
          </a:stretch>
        </p:blipFill>
        <p:spPr>
          <a:xfrm>
            <a:off x="5545081" y="1601255"/>
            <a:ext cx="6646919" cy="4367058"/>
          </a:xfrm>
          <a:prstGeom prst="rect">
            <a:avLst/>
          </a:prstGeom>
        </p:spPr>
      </p:pic>
      <p:sp>
        <p:nvSpPr>
          <p:cNvPr id="5" name="TextBox 4">
            <a:extLst>
              <a:ext uri="{FF2B5EF4-FFF2-40B4-BE49-F238E27FC236}">
                <a16:creationId xmlns:a16="http://schemas.microsoft.com/office/drawing/2014/main" id="{FFCEBD94-9666-E547-9553-A826FE014DD8}"/>
              </a:ext>
            </a:extLst>
          </p:cNvPr>
          <p:cNvSpPr txBox="1"/>
          <p:nvPr/>
        </p:nvSpPr>
        <p:spPr>
          <a:xfrm>
            <a:off x="0" y="2092723"/>
            <a:ext cx="5454465" cy="4031873"/>
          </a:xfrm>
          <a:prstGeom prst="rect">
            <a:avLst/>
          </a:prstGeom>
          <a:noFill/>
        </p:spPr>
        <p:txBody>
          <a:bodyPr wrap="square" rtlCol="0">
            <a:spAutoFit/>
          </a:bodyPr>
          <a:lstStyle/>
          <a:p>
            <a:pPr marL="285750" indent="-285750">
              <a:buFont typeface="Arial" panose="020B0604020202020204" pitchFamily="34" charset="0"/>
              <a:buChar char="•"/>
            </a:pPr>
            <a:r>
              <a:rPr lang="en-CA" sz="1600" i="1" dirty="0" err="1">
                <a:effectLst/>
                <a:latin typeface="Arial" panose="020B0604020202020204" pitchFamily="34" charset="0"/>
              </a:rPr>
              <a:t>Ebond</a:t>
            </a:r>
            <a:r>
              <a:rPr lang="en-CA" sz="1600" dirty="0">
                <a:effectLst/>
                <a:latin typeface="Arial" panose="020B0604020202020204" pitchFamily="34" charset="0"/>
              </a:rPr>
              <a:t> is a continuous function of interatomic distance and describes the energy associated with forming bonds between atoms.</a:t>
            </a:r>
          </a:p>
          <a:p>
            <a:pPr marL="285750" indent="-285750">
              <a:buFont typeface="Arial" panose="020B0604020202020204" pitchFamily="34" charset="0"/>
              <a:buChar char="•"/>
            </a:pPr>
            <a:r>
              <a:rPr lang="en-CA" sz="1600" i="1" dirty="0" err="1">
                <a:effectLst/>
                <a:latin typeface="Arial" panose="020B0604020202020204" pitchFamily="34" charset="0"/>
              </a:rPr>
              <a:t>Eangle</a:t>
            </a:r>
            <a:r>
              <a:rPr lang="en-CA" sz="1600" dirty="0">
                <a:effectLst/>
                <a:latin typeface="Arial" panose="020B0604020202020204" pitchFamily="34" charset="0"/>
              </a:rPr>
              <a:t> and </a:t>
            </a:r>
            <a:r>
              <a:rPr lang="en-CA" sz="1600" i="1" dirty="0" err="1">
                <a:effectLst/>
                <a:latin typeface="Arial" panose="020B0604020202020204" pitchFamily="34" charset="0"/>
              </a:rPr>
              <a:t>Etors</a:t>
            </a:r>
            <a:r>
              <a:rPr lang="en-CA" sz="1600" dirty="0">
                <a:effectLst/>
                <a:latin typeface="Arial" panose="020B0604020202020204" pitchFamily="34" charset="0"/>
              </a:rPr>
              <a:t> are the energies associated with three-body valence angle strain and four-body torsional angle strain.</a:t>
            </a:r>
          </a:p>
          <a:p>
            <a:pPr marL="285750" indent="-285750">
              <a:buFont typeface="Arial" panose="020B0604020202020204" pitchFamily="34" charset="0"/>
              <a:buChar char="•"/>
            </a:pPr>
            <a:r>
              <a:rPr lang="en-CA" sz="1600" i="1" dirty="0" err="1">
                <a:effectLst/>
                <a:latin typeface="Arial" panose="020B0604020202020204" pitchFamily="34" charset="0"/>
              </a:rPr>
              <a:t>Eover</a:t>
            </a:r>
            <a:r>
              <a:rPr lang="en-CA" sz="1600" dirty="0">
                <a:effectLst/>
                <a:latin typeface="Arial" panose="020B0604020202020204" pitchFamily="34" charset="0"/>
              </a:rPr>
              <a:t> is an energy penalty preventing the over coordination of atoms, which is based on atomic valence rules.</a:t>
            </a:r>
          </a:p>
          <a:p>
            <a:pPr marL="285750" indent="-285750">
              <a:buFont typeface="Arial" panose="020B0604020202020204" pitchFamily="34" charset="0"/>
              <a:buChar char="•"/>
            </a:pPr>
            <a:r>
              <a:rPr lang="en-CA" sz="1600" i="1" dirty="0" err="1">
                <a:effectLst/>
                <a:latin typeface="Arial" panose="020B0604020202020204" pitchFamily="34" charset="0"/>
              </a:rPr>
              <a:t>ECoulomb</a:t>
            </a:r>
            <a:r>
              <a:rPr lang="en-CA" sz="1600" dirty="0">
                <a:effectLst/>
                <a:latin typeface="Arial" panose="020B0604020202020204" pitchFamily="34" charset="0"/>
              </a:rPr>
              <a:t> and </a:t>
            </a:r>
            <a:r>
              <a:rPr lang="en-CA" sz="1600" i="1" dirty="0" err="1">
                <a:effectLst/>
                <a:latin typeface="Arial" panose="020B0604020202020204" pitchFamily="34" charset="0"/>
              </a:rPr>
              <a:t>EvdWaals</a:t>
            </a:r>
            <a:r>
              <a:rPr lang="en-CA" sz="1600" dirty="0">
                <a:effectLst/>
                <a:latin typeface="Arial" panose="020B0604020202020204" pitchFamily="34" charset="0"/>
              </a:rPr>
              <a:t> are electrostatic and dispersive contributions calculated between all atoms, regardless of connectivity and bond-order.</a:t>
            </a:r>
          </a:p>
          <a:p>
            <a:pPr marL="285750" indent="-285750">
              <a:buFont typeface="Arial" panose="020B0604020202020204" pitchFamily="34" charset="0"/>
              <a:buChar char="•"/>
            </a:pPr>
            <a:r>
              <a:rPr lang="en-CA" sz="1600" i="1" dirty="0" err="1">
                <a:latin typeface="Arial" panose="020B0604020202020204" pitchFamily="34" charset="0"/>
              </a:rPr>
              <a:t>ESpecific</a:t>
            </a:r>
            <a:r>
              <a:rPr lang="en-CA" sz="1600" dirty="0">
                <a:effectLst/>
                <a:latin typeface="Arial" panose="020B0604020202020204" pitchFamily="34" charset="0"/>
              </a:rPr>
              <a:t> represents system speci</a:t>
            </a:r>
            <a:r>
              <a:rPr lang="en-CA" sz="1600" dirty="0">
                <a:effectLst/>
                <a:latin typeface="Courier New" panose="02070309020205020404" pitchFamily="49" charset="0"/>
              </a:rPr>
              <a:t>fi</a:t>
            </a:r>
            <a:r>
              <a:rPr lang="en-CA" sz="1600" dirty="0">
                <a:effectLst/>
                <a:latin typeface="Arial" panose="020B0604020202020204" pitchFamily="34" charset="0"/>
              </a:rPr>
              <a:t>c terms that are not generally included, unless required to capture properties particular to the system of interest. </a:t>
            </a:r>
          </a:p>
          <a:p>
            <a:endParaRPr lang="en-US" sz="16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txBox="1">
            <a:spLocks noGrp="1"/>
          </p:cNvSpPr>
          <p:nvPr>
            <p:ph type="body" idx="1"/>
          </p:nvPr>
        </p:nvSpPr>
        <p:spPr>
          <a:xfrm>
            <a:off x="609600" y="1232549"/>
            <a:ext cx="10972750" cy="3166456"/>
          </a:xfrm>
          <a:prstGeom prst="rect">
            <a:avLst/>
          </a:prstGeom>
        </p:spPr>
        <p:txBody>
          <a:bodyPr spcFirstLastPara="1" vert="horz" wrap="square" lIns="76188" tIns="38083" rIns="76188" bIns="38083" rtlCol="0" anchor="t" anchorCtr="0">
            <a:noAutofit/>
          </a:bodyPr>
          <a:lstStyle/>
          <a:p>
            <a:pPr marL="380985" indent="-317487">
              <a:spcBef>
                <a:spcPts val="640"/>
              </a:spcBef>
              <a:buSzPts val="2400"/>
              <a:buChar char="●"/>
            </a:pPr>
            <a:r>
              <a:rPr lang="en-US" sz="2500" b="1" dirty="0"/>
              <a:t>An evolutionary algorithm to design molecules without the need of a known dataset.</a:t>
            </a:r>
            <a:endParaRPr sz="2500" b="1" dirty="0"/>
          </a:p>
          <a:p>
            <a:pPr marL="0" indent="0">
              <a:spcBef>
                <a:spcPts val="640"/>
              </a:spcBef>
              <a:buNone/>
            </a:pPr>
            <a:endParaRPr sz="2500" dirty="0"/>
          </a:p>
          <a:p>
            <a:pPr marL="380985" indent="-317487">
              <a:spcBef>
                <a:spcPts val="640"/>
              </a:spcBef>
              <a:buSzPts val="2400"/>
              <a:buChar char="●"/>
            </a:pPr>
            <a:r>
              <a:rPr lang="en-US" sz="2500" dirty="0"/>
              <a:t>One of the main advantages of using an evolutionary algorithm is the fact that it allows a smoother exploration of the chemical space.</a:t>
            </a:r>
            <a:endParaRPr sz="2500" dirty="0"/>
          </a:p>
          <a:p>
            <a:pPr marL="380985" indent="0">
              <a:spcBef>
                <a:spcPts val="640"/>
              </a:spcBef>
              <a:buNone/>
            </a:pPr>
            <a:endParaRPr sz="2500" dirty="0"/>
          </a:p>
          <a:p>
            <a:pPr marL="380985" indent="-317487">
              <a:spcBef>
                <a:spcPts val="640"/>
              </a:spcBef>
              <a:buSzPts val="2400"/>
              <a:buChar char="●"/>
            </a:pPr>
            <a:r>
              <a:rPr lang="en-US" sz="2500" dirty="0"/>
              <a:t>Independent of the starting data</a:t>
            </a:r>
            <a:endParaRPr sz="2500" dirty="0"/>
          </a:p>
        </p:txBody>
      </p:sp>
      <p:sp>
        <p:nvSpPr>
          <p:cNvPr id="412" name="Google Shape;412;p46"/>
          <p:cNvSpPr txBox="1">
            <a:spLocks noGrp="1"/>
          </p:cNvSpPr>
          <p:nvPr>
            <p:ph type="sldNum" idx="12"/>
          </p:nvPr>
        </p:nvSpPr>
        <p:spPr>
          <a:xfrm>
            <a:off x="8737600" y="6248400"/>
            <a:ext cx="2844750" cy="457250"/>
          </a:xfrm>
          <a:prstGeom prst="rect">
            <a:avLst/>
          </a:prstGeom>
        </p:spPr>
        <p:txBody>
          <a:bodyPr spcFirstLastPara="1" vert="horz" wrap="square" lIns="76188" tIns="38083" rIns="76188" bIns="38083" rtlCol="0" anchor="t" anchorCtr="0">
            <a:noAutofit/>
          </a:bodyPr>
          <a:lstStyle/>
          <a:p>
            <a:pPr>
              <a:buClr>
                <a:srgbClr val="000000"/>
              </a:buClr>
            </a:pPr>
            <a:fld id="{00000000-1234-1234-1234-123412341234}" type="slidenum">
              <a:rPr lang="en-US"/>
              <a:pPr>
                <a:buClr>
                  <a:srgbClr val="000000"/>
                </a:buClr>
              </a:pPr>
              <a:t>35</a:t>
            </a:fld>
            <a:endParaRPr/>
          </a:p>
        </p:txBody>
      </p:sp>
      <p:sp>
        <p:nvSpPr>
          <p:cNvPr id="413" name="Google Shape;413;p46"/>
          <p:cNvSpPr txBox="1">
            <a:spLocks noGrp="1"/>
          </p:cNvSpPr>
          <p:nvPr>
            <p:ph type="title"/>
          </p:nvPr>
        </p:nvSpPr>
        <p:spPr>
          <a:xfrm>
            <a:off x="609600" y="317500"/>
            <a:ext cx="10972750" cy="762000"/>
          </a:xfrm>
          <a:prstGeom prst="rect">
            <a:avLst/>
          </a:prstGeom>
        </p:spPr>
        <p:txBody>
          <a:bodyPr spcFirstLastPara="1" vert="horz" wrap="square" lIns="76188" tIns="38083" rIns="76188" bIns="38083" rtlCol="0" anchor="b" anchorCtr="0">
            <a:noAutofit/>
          </a:bodyPr>
          <a:lstStyle/>
          <a:p>
            <a:pPr>
              <a:spcBef>
                <a:spcPts val="0"/>
              </a:spcBef>
            </a:pPr>
            <a:r>
              <a:rPr lang="en-US"/>
              <a:t>EvoMol - Overview</a:t>
            </a:r>
            <a:endParaRPr/>
          </a:p>
        </p:txBody>
      </p:sp>
      <p:sp>
        <p:nvSpPr>
          <p:cNvPr id="414" name="Google Shape;414;p46"/>
          <p:cNvSpPr txBox="1"/>
          <p:nvPr/>
        </p:nvSpPr>
        <p:spPr>
          <a:xfrm>
            <a:off x="393938" y="2524750"/>
            <a:ext cx="2990250" cy="564297"/>
          </a:xfrm>
          <a:prstGeom prst="rect">
            <a:avLst/>
          </a:prstGeom>
          <a:noFill/>
          <a:ln>
            <a:noFill/>
          </a:ln>
        </p:spPr>
        <p:txBody>
          <a:bodyPr spcFirstLastPara="1" wrap="square" lIns="76188" tIns="76188" rIns="76188" bIns="76188" anchor="t" anchorCtr="0">
            <a:spAutoFit/>
          </a:bodyPr>
          <a:lstStyle/>
          <a:p>
            <a:endParaRPr sz="2667">
              <a:latin typeface="Verdana"/>
              <a:ea typeface="Verdana"/>
              <a:cs typeface="Verdana"/>
              <a:sym typeface="Verdana"/>
            </a:endParaRPr>
          </a:p>
        </p:txBody>
      </p:sp>
      <p:sp>
        <p:nvSpPr>
          <p:cNvPr id="8" name="TextBox 7">
            <a:extLst>
              <a:ext uri="{FF2B5EF4-FFF2-40B4-BE49-F238E27FC236}">
                <a16:creationId xmlns:a16="http://schemas.microsoft.com/office/drawing/2014/main" id="{5AC46587-6DA5-1C41-9DA9-AA5FA82EBFF1}"/>
              </a:ext>
            </a:extLst>
          </p:cNvPr>
          <p:cNvSpPr txBox="1"/>
          <p:nvPr/>
        </p:nvSpPr>
        <p:spPr>
          <a:xfrm>
            <a:off x="335159" y="6292359"/>
            <a:ext cx="6098058" cy="369332"/>
          </a:xfrm>
          <a:prstGeom prst="rect">
            <a:avLst/>
          </a:prstGeom>
          <a:noFill/>
        </p:spPr>
        <p:txBody>
          <a:bodyPr wrap="square">
            <a:spAutoFit/>
          </a:bodyPr>
          <a:lstStyle/>
          <a:p>
            <a:r>
              <a:rPr lang="en-CA" dirty="0"/>
              <a:t>https://</a:t>
            </a:r>
            <a:r>
              <a:rPr lang="en-CA" dirty="0" err="1"/>
              <a:t>doi.org</a:t>
            </a:r>
            <a:r>
              <a:rPr lang="en-CA" dirty="0"/>
              <a:t>/10.1186/s13321-020-00458-z</a:t>
            </a:r>
            <a:endParaRPr lang="en-US" dirty="0"/>
          </a:p>
        </p:txBody>
      </p:sp>
      <p:sp>
        <p:nvSpPr>
          <p:cNvPr id="3" name="TextBox 2">
            <a:extLst>
              <a:ext uri="{FF2B5EF4-FFF2-40B4-BE49-F238E27FC236}">
                <a16:creationId xmlns:a16="http://schemas.microsoft.com/office/drawing/2014/main" id="{20C6AE80-D262-EF4B-ACD2-0483486F2ACD}"/>
              </a:ext>
            </a:extLst>
          </p:cNvPr>
          <p:cNvSpPr txBox="1"/>
          <p:nvPr/>
        </p:nvSpPr>
        <p:spPr>
          <a:xfrm>
            <a:off x="3535750" y="5152012"/>
            <a:ext cx="5449697" cy="477054"/>
          </a:xfrm>
          <a:prstGeom prst="rect">
            <a:avLst/>
          </a:prstGeom>
          <a:noFill/>
        </p:spPr>
        <p:txBody>
          <a:bodyPr wrap="none" rtlCol="0">
            <a:spAutoFit/>
          </a:bodyPr>
          <a:lstStyle/>
          <a:p>
            <a:r>
              <a:rPr lang="en-US" sz="2500" b="1" dirty="0">
                <a:solidFill>
                  <a:srgbClr val="002060"/>
                </a:solidFill>
              </a:rPr>
              <a:t>https://</a:t>
            </a:r>
            <a:r>
              <a:rPr lang="en-US" sz="2500" b="1" dirty="0" err="1">
                <a:solidFill>
                  <a:srgbClr val="002060"/>
                </a:solidFill>
              </a:rPr>
              <a:t>github.com</a:t>
            </a:r>
            <a:r>
              <a:rPr lang="en-US" sz="2500" b="1" dirty="0">
                <a:solidFill>
                  <a:srgbClr val="002060"/>
                </a:solidFill>
              </a:rPr>
              <a:t>/</a:t>
            </a:r>
            <a:r>
              <a:rPr lang="en-US" sz="2500" b="1" dirty="0" err="1">
                <a:solidFill>
                  <a:srgbClr val="002060"/>
                </a:solidFill>
              </a:rPr>
              <a:t>jules-leguy</a:t>
            </a:r>
            <a:r>
              <a:rPr lang="en-US" sz="2500" b="1" dirty="0">
                <a:solidFill>
                  <a:srgbClr val="002060"/>
                </a:solidFill>
              </a:rPr>
              <a:t>/</a:t>
            </a:r>
            <a:r>
              <a:rPr lang="en-US" sz="2500" b="1" dirty="0" err="1">
                <a:solidFill>
                  <a:srgbClr val="002060"/>
                </a:solidFill>
              </a:rPr>
              <a:t>EvoMol</a:t>
            </a:r>
            <a:endParaRPr lang="en-US" sz="2500" b="1" dirty="0">
              <a:solidFill>
                <a:srgbClr val="002060"/>
              </a:solidFill>
            </a:endParaRPr>
          </a:p>
        </p:txBody>
      </p:sp>
      <p:pic>
        <p:nvPicPr>
          <p:cNvPr id="4" name="Picture 3">
            <a:extLst>
              <a:ext uri="{FF2B5EF4-FFF2-40B4-BE49-F238E27FC236}">
                <a16:creationId xmlns:a16="http://schemas.microsoft.com/office/drawing/2014/main" id="{14D045C6-E6A6-0943-8157-0CA9B0F0A3F8}"/>
              </a:ext>
            </a:extLst>
          </p:cNvPr>
          <p:cNvPicPr>
            <a:picLocks noChangeAspect="1"/>
          </p:cNvPicPr>
          <p:nvPr/>
        </p:nvPicPr>
        <p:blipFill>
          <a:blip r:embed="rId3"/>
          <a:stretch>
            <a:fillRect/>
          </a:stretch>
        </p:blipFill>
        <p:spPr>
          <a:xfrm>
            <a:off x="870809" y="4825483"/>
            <a:ext cx="2403732" cy="113011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7"/>
          <p:cNvSpPr txBox="1">
            <a:spLocks noGrp="1"/>
          </p:cNvSpPr>
          <p:nvPr>
            <p:ph type="body" idx="1"/>
          </p:nvPr>
        </p:nvSpPr>
        <p:spPr>
          <a:xfrm>
            <a:off x="609600" y="1447800"/>
            <a:ext cx="10972750" cy="4572000"/>
          </a:xfrm>
          <a:prstGeom prst="rect">
            <a:avLst/>
          </a:prstGeom>
        </p:spPr>
        <p:txBody>
          <a:bodyPr spcFirstLastPara="1" vert="horz" wrap="square" lIns="76188" tIns="38083" rIns="76188" bIns="38083" rtlCol="0" anchor="t" anchorCtr="0">
            <a:noAutofit/>
          </a:bodyPr>
          <a:lstStyle/>
          <a:p>
            <a:pPr marL="380985" indent="-317487">
              <a:spcBef>
                <a:spcPts val="640"/>
              </a:spcBef>
              <a:buSzPts val="2400"/>
              <a:buChar char="●"/>
            </a:pPr>
            <a:r>
              <a:rPr lang="en-US"/>
              <a:t>Molecules might be represented using SMILES, SELFIES or graph representations</a:t>
            </a:r>
            <a:endParaRPr/>
          </a:p>
          <a:p>
            <a:pPr marL="380985" indent="0">
              <a:spcBef>
                <a:spcPts val="640"/>
              </a:spcBef>
              <a:buNone/>
            </a:pPr>
            <a:endParaRPr/>
          </a:p>
          <a:p>
            <a:pPr marL="380985" indent="-317487">
              <a:spcBef>
                <a:spcPts val="640"/>
              </a:spcBef>
              <a:buSzPts val="2400"/>
              <a:buChar char="●"/>
            </a:pPr>
            <a:r>
              <a:rPr lang="en-US"/>
              <a:t>Evomol used a graph representation. However, they did not explain how the program gets obtains it (at least, it was not clear for me)</a:t>
            </a:r>
            <a:endParaRPr/>
          </a:p>
          <a:p>
            <a:pPr marL="380985" indent="0">
              <a:spcBef>
                <a:spcPts val="640"/>
              </a:spcBef>
              <a:buNone/>
            </a:pPr>
            <a:endParaRPr/>
          </a:p>
          <a:p>
            <a:pPr marL="380985" indent="-317487">
              <a:spcBef>
                <a:spcPts val="640"/>
              </a:spcBef>
              <a:buSzPts val="2400"/>
              <a:buChar char="●"/>
            </a:pPr>
            <a:r>
              <a:rPr lang="en-US"/>
              <a:t>It performs some checks to validate a molecule. However, they discuss that sometimes it is not stable. For instance, they use DFT to check the stability</a:t>
            </a:r>
            <a:endParaRPr/>
          </a:p>
          <a:p>
            <a:pPr marL="0" indent="0">
              <a:spcBef>
                <a:spcPts val="640"/>
              </a:spcBef>
              <a:buNone/>
            </a:pPr>
            <a:endParaRPr/>
          </a:p>
          <a:p>
            <a:pPr marL="0" indent="0">
              <a:spcBef>
                <a:spcPts val="640"/>
              </a:spcBef>
              <a:buNone/>
            </a:pPr>
            <a:endParaRPr/>
          </a:p>
          <a:p>
            <a:pPr marL="0" indent="0">
              <a:spcBef>
                <a:spcPts val="640"/>
              </a:spcBef>
              <a:buNone/>
            </a:pPr>
            <a:endParaRPr/>
          </a:p>
        </p:txBody>
      </p:sp>
      <p:sp>
        <p:nvSpPr>
          <p:cNvPr id="421" name="Google Shape;421;p47"/>
          <p:cNvSpPr txBox="1">
            <a:spLocks noGrp="1"/>
          </p:cNvSpPr>
          <p:nvPr>
            <p:ph type="sldNum" idx="12"/>
          </p:nvPr>
        </p:nvSpPr>
        <p:spPr>
          <a:xfrm>
            <a:off x="8737600" y="6248400"/>
            <a:ext cx="2844750" cy="457250"/>
          </a:xfrm>
          <a:prstGeom prst="rect">
            <a:avLst/>
          </a:prstGeom>
        </p:spPr>
        <p:txBody>
          <a:bodyPr spcFirstLastPara="1" vert="horz" wrap="square" lIns="76188" tIns="38083" rIns="76188" bIns="38083" rtlCol="0" anchor="t" anchorCtr="0">
            <a:noAutofit/>
          </a:bodyPr>
          <a:lstStyle/>
          <a:p>
            <a:pPr>
              <a:buClr>
                <a:srgbClr val="000000"/>
              </a:buClr>
            </a:pPr>
            <a:fld id="{00000000-1234-1234-1234-123412341234}" type="slidenum">
              <a:rPr lang="en-US"/>
              <a:pPr>
                <a:buClr>
                  <a:srgbClr val="000000"/>
                </a:buClr>
              </a:pPr>
              <a:t>36</a:t>
            </a:fld>
            <a:endParaRPr/>
          </a:p>
        </p:txBody>
      </p:sp>
      <p:sp>
        <p:nvSpPr>
          <p:cNvPr id="422" name="Google Shape;422;p47"/>
          <p:cNvSpPr txBox="1">
            <a:spLocks noGrp="1"/>
          </p:cNvSpPr>
          <p:nvPr>
            <p:ph type="title"/>
          </p:nvPr>
        </p:nvSpPr>
        <p:spPr>
          <a:xfrm>
            <a:off x="609600" y="317500"/>
            <a:ext cx="10972750" cy="762000"/>
          </a:xfrm>
          <a:prstGeom prst="rect">
            <a:avLst/>
          </a:prstGeom>
        </p:spPr>
        <p:txBody>
          <a:bodyPr spcFirstLastPara="1" vert="horz" wrap="square" lIns="76188" tIns="38083" rIns="76188" bIns="38083" rtlCol="0" anchor="b" anchorCtr="0">
            <a:noAutofit/>
          </a:bodyPr>
          <a:lstStyle/>
          <a:p>
            <a:pPr>
              <a:spcBef>
                <a:spcPts val="0"/>
              </a:spcBef>
            </a:pPr>
            <a:r>
              <a:rPr lang="en-US"/>
              <a:t>EvoMol - Graph Representation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8"/>
          <p:cNvSpPr txBox="1">
            <a:spLocks noGrp="1"/>
          </p:cNvSpPr>
          <p:nvPr>
            <p:ph type="body" idx="1"/>
          </p:nvPr>
        </p:nvSpPr>
        <p:spPr>
          <a:xfrm>
            <a:off x="2660822" y="376021"/>
            <a:ext cx="10972750" cy="4572000"/>
          </a:xfrm>
          <a:prstGeom prst="rect">
            <a:avLst/>
          </a:prstGeom>
        </p:spPr>
        <p:txBody>
          <a:bodyPr spcFirstLastPara="1" vert="horz" wrap="square" lIns="76188" tIns="38083" rIns="76188" bIns="38083" rtlCol="0" anchor="t" anchorCtr="0">
            <a:noAutofit/>
          </a:bodyPr>
          <a:lstStyle/>
          <a:p>
            <a:pPr marL="380985" indent="-317487">
              <a:spcBef>
                <a:spcPts val="640"/>
              </a:spcBef>
              <a:buSzPts val="2400"/>
              <a:buChar char="●"/>
            </a:pPr>
            <a:r>
              <a:rPr lang="en-US" dirty="0"/>
              <a:t>An evolutionary algorithm to design molecules</a:t>
            </a:r>
            <a:endParaRPr dirty="0"/>
          </a:p>
          <a:p>
            <a:pPr marL="0" indent="0">
              <a:spcBef>
                <a:spcPts val="640"/>
              </a:spcBef>
              <a:buNone/>
            </a:pPr>
            <a:endParaRPr dirty="0"/>
          </a:p>
        </p:txBody>
      </p:sp>
      <p:sp>
        <p:nvSpPr>
          <p:cNvPr id="429" name="Google Shape;429;p48"/>
          <p:cNvSpPr txBox="1">
            <a:spLocks noGrp="1"/>
          </p:cNvSpPr>
          <p:nvPr>
            <p:ph type="sldNum" idx="12"/>
          </p:nvPr>
        </p:nvSpPr>
        <p:spPr>
          <a:xfrm>
            <a:off x="8737600" y="6248400"/>
            <a:ext cx="2844750" cy="457250"/>
          </a:xfrm>
          <a:prstGeom prst="rect">
            <a:avLst/>
          </a:prstGeom>
        </p:spPr>
        <p:txBody>
          <a:bodyPr spcFirstLastPara="1" vert="horz" wrap="square" lIns="76188" tIns="38083" rIns="76188" bIns="38083" rtlCol="0" anchor="t" anchorCtr="0">
            <a:noAutofit/>
          </a:bodyPr>
          <a:lstStyle/>
          <a:p>
            <a:pPr>
              <a:buClr>
                <a:srgbClr val="000000"/>
              </a:buClr>
            </a:pPr>
            <a:fld id="{00000000-1234-1234-1234-123412341234}" type="slidenum">
              <a:rPr lang="en-US"/>
              <a:pPr>
                <a:buClr>
                  <a:srgbClr val="000000"/>
                </a:buClr>
              </a:pPr>
              <a:t>37</a:t>
            </a:fld>
            <a:endParaRPr/>
          </a:p>
        </p:txBody>
      </p:sp>
      <p:sp>
        <p:nvSpPr>
          <p:cNvPr id="430" name="Google Shape;430;p48"/>
          <p:cNvSpPr txBox="1">
            <a:spLocks noGrp="1"/>
          </p:cNvSpPr>
          <p:nvPr>
            <p:ph type="title"/>
          </p:nvPr>
        </p:nvSpPr>
        <p:spPr>
          <a:xfrm>
            <a:off x="609600" y="317500"/>
            <a:ext cx="10972750" cy="762000"/>
          </a:xfrm>
          <a:prstGeom prst="rect">
            <a:avLst/>
          </a:prstGeom>
        </p:spPr>
        <p:txBody>
          <a:bodyPr spcFirstLastPara="1" vert="horz" wrap="square" lIns="76188" tIns="38083" rIns="76188" bIns="38083" rtlCol="0" anchor="b" anchorCtr="0">
            <a:noAutofit/>
          </a:bodyPr>
          <a:lstStyle/>
          <a:p>
            <a:pPr>
              <a:spcBef>
                <a:spcPts val="0"/>
              </a:spcBef>
            </a:pPr>
            <a:r>
              <a:rPr lang="en-US"/>
              <a:t>EvoMol</a:t>
            </a:r>
            <a:endParaRPr/>
          </a:p>
        </p:txBody>
      </p:sp>
      <p:pic>
        <p:nvPicPr>
          <p:cNvPr id="431" name="Google Shape;431;p48"/>
          <p:cNvPicPr preferRelativeResize="0"/>
          <p:nvPr/>
        </p:nvPicPr>
        <p:blipFill>
          <a:blip r:embed="rId3">
            <a:alphaModFix/>
          </a:blip>
          <a:stretch>
            <a:fillRect/>
          </a:stretch>
        </p:blipFill>
        <p:spPr>
          <a:xfrm>
            <a:off x="494319" y="1138021"/>
            <a:ext cx="10545079" cy="560191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body" idx="1"/>
          </p:nvPr>
        </p:nvSpPr>
        <p:spPr>
          <a:xfrm>
            <a:off x="609604" y="1447792"/>
            <a:ext cx="10098250" cy="4572000"/>
          </a:xfrm>
          <a:prstGeom prst="rect">
            <a:avLst/>
          </a:prstGeom>
        </p:spPr>
        <p:txBody>
          <a:bodyPr spcFirstLastPara="1" vert="horz" wrap="square" lIns="76188" tIns="38083" rIns="76188" bIns="38083" rtlCol="0" anchor="t" anchorCtr="0">
            <a:noAutofit/>
          </a:bodyPr>
          <a:lstStyle/>
          <a:p>
            <a:pPr marL="380985" indent="-317487">
              <a:spcBef>
                <a:spcPts val="640"/>
              </a:spcBef>
              <a:buSzPts val="2400"/>
              <a:buChar char="●"/>
            </a:pPr>
            <a:r>
              <a:rPr lang="en-US" dirty="0" err="1"/>
              <a:t>Evomol</a:t>
            </a:r>
            <a:r>
              <a:rPr lang="en-US" dirty="0"/>
              <a:t> is sensible to the initial conditions. They run it a few times in the paper</a:t>
            </a:r>
            <a:endParaRPr dirty="0"/>
          </a:p>
          <a:p>
            <a:pPr marL="380985" indent="-317487">
              <a:spcBef>
                <a:spcPts val="640"/>
              </a:spcBef>
              <a:buSzPts val="2400"/>
              <a:buChar char="●"/>
            </a:pPr>
            <a:r>
              <a:rPr lang="en-US" dirty="0"/>
              <a:t>Problems with the stability of the molecules (I have found it )</a:t>
            </a:r>
            <a:endParaRPr dirty="0"/>
          </a:p>
          <a:p>
            <a:pPr marL="380985" indent="-317487">
              <a:spcBef>
                <a:spcPts val="640"/>
              </a:spcBef>
              <a:buSzPts val="2400"/>
              <a:buChar char="●"/>
            </a:pPr>
            <a:r>
              <a:rPr lang="en-US" dirty="0"/>
              <a:t>It possible to improve the search with machine learning</a:t>
            </a:r>
            <a:endParaRPr dirty="0"/>
          </a:p>
        </p:txBody>
      </p:sp>
      <p:sp>
        <p:nvSpPr>
          <p:cNvPr id="457" name="Google Shape;457;p51"/>
          <p:cNvSpPr txBox="1">
            <a:spLocks noGrp="1"/>
          </p:cNvSpPr>
          <p:nvPr>
            <p:ph type="sldNum" idx="12"/>
          </p:nvPr>
        </p:nvSpPr>
        <p:spPr>
          <a:xfrm>
            <a:off x="8737600" y="6248400"/>
            <a:ext cx="2844750" cy="457250"/>
          </a:xfrm>
          <a:prstGeom prst="rect">
            <a:avLst/>
          </a:prstGeom>
        </p:spPr>
        <p:txBody>
          <a:bodyPr spcFirstLastPara="1" vert="horz" wrap="square" lIns="76188" tIns="38083" rIns="76188" bIns="38083" rtlCol="0" anchor="t" anchorCtr="0">
            <a:noAutofit/>
          </a:bodyPr>
          <a:lstStyle/>
          <a:p>
            <a:pPr>
              <a:buClr>
                <a:srgbClr val="000000"/>
              </a:buClr>
            </a:pPr>
            <a:fld id="{00000000-1234-1234-1234-123412341234}" type="slidenum">
              <a:rPr lang="en-US"/>
              <a:pPr>
                <a:buClr>
                  <a:srgbClr val="000000"/>
                </a:buClr>
              </a:pPr>
              <a:t>38</a:t>
            </a:fld>
            <a:endParaRPr/>
          </a:p>
        </p:txBody>
      </p:sp>
      <p:sp>
        <p:nvSpPr>
          <p:cNvPr id="458" name="Google Shape;458;p51"/>
          <p:cNvSpPr txBox="1">
            <a:spLocks noGrp="1"/>
          </p:cNvSpPr>
          <p:nvPr>
            <p:ph type="title"/>
          </p:nvPr>
        </p:nvSpPr>
        <p:spPr>
          <a:xfrm>
            <a:off x="609600" y="317500"/>
            <a:ext cx="10972750" cy="762000"/>
          </a:xfrm>
          <a:prstGeom prst="rect">
            <a:avLst/>
          </a:prstGeom>
        </p:spPr>
        <p:txBody>
          <a:bodyPr spcFirstLastPara="1" vert="horz" wrap="square" lIns="76188" tIns="38083" rIns="76188" bIns="38083" rtlCol="0" anchor="b" anchorCtr="0">
            <a:noAutofit/>
          </a:bodyPr>
          <a:lstStyle/>
          <a:p>
            <a:pPr>
              <a:spcBef>
                <a:spcPts val="0"/>
              </a:spcBef>
            </a:pPr>
            <a:r>
              <a:rPr lang="en-US"/>
              <a:t>EvoMol</a:t>
            </a:r>
            <a:endParaRPr/>
          </a:p>
        </p:txBody>
      </p:sp>
      <p:pic>
        <p:nvPicPr>
          <p:cNvPr id="5" name="Picture 4">
            <a:extLst>
              <a:ext uri="{FF2B5EF4-FFF2-40B4-BE49-F238E27FC236}">
                <a16:creationId xmlns:a16="http://schemas.microsoft.com/office/drawing/2014/main" id="{E84C00D4-9B23-EA47-93F9-AFC948EE31D2}"/>
              </a:ext>
            </a:extLst>
          </p:cNvPr>
          <p:cNvPicPr>
            <a:picLocks noChangeAspect="1"/>
          </p:cNvPicPr>
          <p:nvPr/>
        </p:nvPicPr>
        <p:blipFill>
          <a:blip r:embed="rId3"/>
          <a:stretch>
            <a:fillRect/>
          </a:stretch>
        </p:blipFill>
        <p:spPr>
          <a:xfrm>
            <a:off x="609600" y="4916806"/>
            <a:ext cx="1104900" cy="469900"/>
          </a:xfrm>
          <a:prstGeom prst="rect">
            <a:avLst/>
          </a:prstGeom>
        </p:spPr>
      </p:pic>
      <p:sp>
        <p:nvSpPr>
          <p:cNvPr id="6" name="TextBox 5">
            <a:extLst>
              <a:ext uri="{FF2B5EF4-FFF2-40B4-BE49-F238E27FC236}">
                <a16:creationId xmlns:a16="http://schemas.microsoft.com/office/drawing/2014/main" id="{81BA5BF4-D6D7-B14D-93EF-D03F93A99CB8}"/>
              </a:ext>
            </a:extLst>
          </p:cNvPr>
          <p:cNvSpPr txBox="1"/>
          <p:nvPr/>
        </p:nvSpPr>
        <p:spPr>
          <a:xfrm>
            <a:off x="1714500" y="4973872"/>
            <a:ext cx="5197706" cy="430887"/>
          </a:xfrm>
          <a:prstGeom prst="rect">
            <a:avLst/>
          </a:prstGeom>
          <a:noFill/>
        </p:spPr>
        <p:txBody>
          <a:bodyPr wrap="none" rtlCol="0">
            <a:spAutoFit/>
          </a:bodyPr>
          <a:lstStyle/>
          <a:p>
            <a:pPr algn="ctr"/>
            <a:r>
              <a:rPr lang="en-US" sz="2200" dirty="0">
                <a:sym typeface="Wingdings" pitchFamily="2" charset="2"/>
              </a:rPr>
              <a:t> </a:t>
            </a:r>
            <a:r>
              <a:rPr lang="en-US" sz="2200" dirty="0"/>
              <a:t>Molecular dynamics (</a:t>
            </a:r>
            <a:r>
              <a:rPr lang="en-US" sz="2200" dirty="0" err="1"/>
              <a:t>ReaxFF</a:t>
            </a:r>
            <a:r>
              <a:rPr lang="en-US" sz="2200" dirty="0"/>
              <a:t>)  (LAMMPS)</a:t>
            </a:r>
          </a:p>
        </p:txBody>
      </p:sp>
      <p:pic>
        <p:nvPicPr>
          <p:cNvPr id="7" name="Picture 6">
            <a:extLst>
              <a:ext uri="{FF2B5EF4-FFF2-40B4-BE49-F238E27FC236}">
                <a16:creationId xmlns:a16="http://schemas.microsoft.com/office/drawing/2014/main" id="{85DE6647-1E57-2541-A2D0-FE5AF6750F58}"/>
              </a:ext>
            </a:extLst>
          </p:cNvPr>
          <p:cNvPicPr>
            <a:picLocks noChangeAspect="1"/>
          </p:cNvPicPr>
          <p:nvPr/>
        </p:nvPicPr>
        <p:blipFill>
          <a:blip r:embed="rId4"/>
          <a:stretch>
            <a:fillRect/>
          </a:stretch>
        </p:blipFill>
        <p:spPr>
          <a:xfrm>
            <a:off x="3625850" y="3733792"/>
            <a:ext cx="4940300" cy="469900"/>
          </a:xfrm>
          <a:prstGeom prst="rect">
            <a:avLst/>
          </a:prstGeom>
        </p:spPr>
      </p:pic>
      <p:pic>
        <p:nvPicPr>
          <p:cNvPr id="8" name="Picture 7">
            <a:extLst>
              <a:ext uri="{FF2B5EF4-FFF2-40B4-BE49-F238E27FC236}">
                <a16:creationId xmlns:a16="http://schemas.microsoft.com/office/drawing/2014/main" id="{D55C0176-A09E-7E48-86EA-9E4BF30C6D7C}"/>
              </a:ext>
            </a:extLst>
          </p:cNvPr>
          <p:cNvPicPr>
            <a:picLocks noChangeAspect="1"/>
          </p:cNvPicPr>
          <p:nvPr/>
        </p:nvPicPr>
        <p:blipFill>
          <a:blip r:embed="rId5"/>
          <a:stretch>
            <a:fillRect/>
          </a:stretch>
        </p:blipFill>
        <p:spPr>
          <a:xfrm>
            <a:off x="622300" y="5754998"/>
            <a:ext cx="1092200" cy="469900"/>
          </a:xfrm>
          <a:prstGeom prst="rect">
            <a:avLst/>
          </a:prstGeom>
        </p:spPr>
      </p:pic>
      <p:sp>
        <p:nvSpPr>
          <p:cNvPr id="9" name="TextBox 8">
            <a:extLst>
              <a:ext uri="{FF2B5EF4-FFF2-40B4-BE49-F238E27FC236}">
                <a16:creationId xmlns:a16="http://schemas.microsoft.com/office/drawing/2014/main" id="{7279245B-425A-7448-9202-77536033C9E4}"/>
              </a:ext>
            </a:extLst>
          </p:cNvPr>
          <p:cNvSpPr txBox="1"/>
          <p:nvPr/>
        </p:nvSpPr>
        <p:spPr>
          <a:xfrm>
            <a:off x="1714500" y="5804348"/>
            <a:ext cx="2641878" cy="430887"/>
          </a:xfrm>
          <a:prstGeom prst="rect">
            <a:avLst/>
          </a:prstGeom>
          <a:noFill/>
        </p:spPr>
        <p:txBody>
          <a:bodyPr wrap="none" rtlCol="0">
            <a:spAutoFit/>
          </a:bodyPr>
          <a:lstStyle/>
          <a:p>
            <a:pPr algn="ctr"/>
            <a:r>
              <a:rPr lang="en-US" sz="2200" dirty="0">
                <a:sym typeface="Wingdings" pitchFamily="2" charset="2"/>
              </a:rPr>
              <a:t> </a:t>
            </a:r>
            <a:r>
              <a:rPr lang="en-US" sz="2200" dirty="0"/>
              <a:t>Molecular stability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325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404148-9C5B-E844-A74E-AD40128F1406}"/>
              </a:ext>
            </a:extLst>
          </p:cNvPr>
          <p:cNvSpPr>
            <a:spLocks noGrp="1"/>
          </p:cNvSpPr>
          <p:nvPr>
            <p:ph type="sldNum" idx="12"/>
          </p:nvPr>
        </p:nvSpPr>
        <p:spPr/>
        <p:txBody>
          <a:bodyPr/>
          <a:lstStyle/>
          <a:p>
            <a:fld id="{00000000-1234-1234-1234-123412341234}" type="slidenum">
              <a:rPr lang="en-US" smtClean="0"/>
              <a:pPr/>
              <a:t>4</a:t>
            </a:fld>
            <a:endParaRPr lang="en-US"/>
          </a:p>
        </p:txBody>
      </p:sp>
      <p:pic>
        <p:nvPicPr>
          <p:cNvPr id="2050" name="Picture 2" descr="Schematic representation of two possible approaches to drug discovery,... |  Download Scientific Diagram">
            <a:extLst>
              <a:ext uri="{FF2B5EF4-FFF2-40B4-BE49-F238E27FC236}">
                <a16:creationId xmlns:a16="http://schemas.microsoft.com/office/drawing/2014/main" id="{2106AF7D-4205-A249-9B59-81AEDAB60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848" y="705984"/>
            <a:ext cx="8433153" cy="54460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C16B14-D1DF-404E-B113-45DBA0F9A9DA}"/>
              </a:ext>
            </a:extLst>
          </p:cNvPr>
          <p:cNvSpPr txBox="1"/>
          <p:nvPr/>
        </p:nvSpPr>
        <p:spPr>
          <a:xfrm>
            <a:off x="47369" y="6552198"/>
            <a:ext cx="7779694" cy="169277"/>
          </a:xfrm>
          <a:prstGeom prst="rect">
            <a:avLst/>
          </a:prstGeom>
          <a:noFill/>
        </p:spPr>
        <p:txBody>
          <a:bodyPr wrap="none" rtlCol="0">
            <a:spAutoFit/>
          </a:bodyPr>
          <a:lstStyle/>
          <a:p>
            <a:r>
              <a:rPr lang="en-US" sz="500" dirty="0"/>
              <a:t>www..researchgate.net%2Ffigure%2FSchematic-representation-of-two-possible-approaches-to-drug-discovery-namely-the_fig2_7019240&amp;psig=AOvVaw1XHsMIgC2PAjGfURbhe6hG&amp;ust=1680227681073000&amp;source=</a:t>
            </a:r>
            <a:r>
              <a:rPr lang="en-US" sz="500" dirty="0" err="1"/>
              <a:t>images&amp;cd</a:t>
            </a:r>
            <a:r>
              <a:rPr lang="en-US" sz="500" dirty="0"/>
              <a:t>=</a:t>
            </a:r>
            <a:r>
              <a:rPr lang="en-US" sz="500" dirty="0" err="1"/>
              <a:t>vfe&amp;ved</a:t>
            </a:r>
            <a:r>
              <a:rPr lang="en-US" sz="500" dirty="0"/>
              <a:t>=0CBAQjRxqFwoTCPDcvYLGgv4CFQAAAAAdAAAAABA1</a:t>
            </a:r>
          </a:p>
        </p:txBody>
      </p:sp>
      <p:sp>
        <p:nvSpPr>
          <p:cNvPr id="5" name="TextBox 4">
            <a:extLst>
              <a:ext uri="{FF2B5EF4-FFF2-40B4-BE49-F238E27FC236}">
                <a16:creationId xmlns:a16="http://schemas.microsoft.com/office/drawing/2014/main" id="{433ABA6F-8648-3149-B27C-78F84255EC1C}"/>
              </a:ext>
            </a:extLst>
          </p:cNvPr>
          <p:cNvSpPr txBox="1"/>
          <p:nvPr/>
        </p:nvSpPr>
        <p:spPr>
          <a:xfrm rot="5400000">
            <a:off x="8607395" y="3694598"/>
            <a:ext cx="3105209" cy="374398"/>
          </a:xfrm>
          <a:prstGeom prst="rect">
            <a:avLst/>
          </a:prstGeom>
          <a:noFill/>
        </p:spPr>
        <p:txBody>
          <a:bodyPr wrap="none" rtlCol="0">
            <a:spAutoFit/>
          </a:bodyPr>
          <a:lstStyle/>
          <a:p>
            <a:r>
              <a:rPr lang="en-US" sz="1833" dirty="0"/>
              <a:t>Computationally more friendly</a:t>
            </a:r>
          </a:p>
        </p:txBody>
      </p:sp>
    </p:spTree>
    <p:extLst>
      <p:ext uri="{BB962C8B-B14F-4D97-AF65-F5344CB8AC3E}">
        <p14:creationId xmlns:p14="http://schemas.microsoft.com/office/powerpoint/2010/main" val="1303635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461B13-C5F2-E146-98EE-F62B85115EB0}"/>
              </a:ext>
            </a:extLst>
          </p:cNvPr>
          <p:cNvSpPr>
            <a:spLocks noGrp="1"/>
          </p:cNvSpPr>
          <p:nvPr>
            <p:ph type="sldNum" idx="12"/>
          </p:nvPr>
        </p:nvSpPr>
        <p:spPr/>
        <p:txBody>
          <a:bodyPr/>
          <a:lstStyle/>
          <a:p>
            <a:fld id="{00000000-1234-1234-1234-123412341234}" type="slidenum">
              <a:rPr lang="en-US" smtClean="0"/>
              <a:pPr/>
              <a:t>5</a:t>
            </a:fld>
            <a:endParaRPr lang="en-US"/>
          </a:p>
        </p:txBody>
      </p:sp>
      <p:pic>
        <p:nvPicPr>
          <p:cNvPr id="3074" name="Picture 2" descr="Inverse molecular design using machine learning: Generative models for  matter engineering | Science">
            <a:extLst>
              <a:ext uri="{FF2B5EF4-FFF2-40B4-BE49-F238E27FC236}">
                <a16:creationId xmlns:a16="http://schemas.microsoft.com/office/drawing/2014/main" id="{A4DA3A0A-C256-E742-832A-B4AB41D4E3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664"/>
          <a:stretch/>
        </p:blipFill>
        <p:spPr bwMode="auto">
          <a:xfrm>
            <a:off x="1983140" y="303064"/>
            <a:ext cx="8003822" cy="62742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D7AAD9-7B01-EC4B-8BAA-B07292FEA5D2}"/>
              </a:ext>
            </a:extLst>
          </p:cNvPr>
          <p:cNvSpPr txBox="1"/>
          <p:nvPr/>
        </p:nvSpPr>
        <p:spPr>
          <a:xfrm>
            <a:off x="155751" y="6577359"/>
            <a:ext cx="4501973" cy="323165"/>
          </a:xfrm>
          <a:prstGeom prst="rect">
            <a:avLst/>
          </a:prstGeom>
          <a:noFill/>
        </p:spPr>
        <p:txBody>
          <a:bodyPr wrap="square">
            <a:spAutoFit/>
          </a:bodyPr>
          <a:lstStyle/>
          <a:p>
            <a:r>
              <a:rPr lang="en-US" sz="1500" dirty="0"/>
              <a:t>https://</a:t>
            </a:r>
            <a:r>
              <a:rPr lang="en-US" sz="1500" dirty="0" err="1"/>
              <a:t>www.science.org</a:t>
            </a:r>
            <a:r>
              <a:rPr lang="en-US" sz="1500" dirty="0"/>
              <a:t>/</a:t>
            </a:r>
            <a:r>
              <a:rPr lang="en-US" sz="1500" dirty="0" err="1"/>
              <a:t>doi</a:t>
            </a:r>
            <a:r>
              <a:rPr lang="en-US" sz="1500" dirty="0"/>
              <a:t>/10.1126/science.aat2663</a:t>
            </a:r>
          </a:p>
        </p:txBody>
      </p:sp>
      <p:sp>
        <p:nvSpPr>
          <p:cNvPr id="5" name="TextBox 4">
            <a:extLst>
              <a:ext uri="{FF2B5EF4-FFF2-40B4-BE49-F238E27FC236}">
                <a16:creationId xmlns:a16="http://schemas.microsoft.com/office/drawing/2014/main" id="{29169B88-9FA0-E042-B8AF-0058FF6223CB}"/>
              </a:ext>
            </a:extLst>
          </p:cNvPr>
          <p:cNvSpPr txBox="1"/>
          <p:nvPr/>
        </p:nvSpPr>
        <p:spPr>
          <a:xfrm rot="5400000">
            <a:off x="9063087" y="3476750"/>
            <a:ext cx="2104230" cy="37439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833" dirty="0"/>
              <a:t>needle in a haystack</a:t>
            </a:r>
          </a:p>
        </p:txBody>
      </p:sp>
    </p:spTree>
    <p:extLst>
      <p:ext uri="{BB962C8B-B14F-4D97-AF65-F5344CB8AC3E}">
        <p14:creationId xmlns:p14="http://schemas.microsoft.com/office/powerpoint/2010/main" val="3945461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FDC4-E581-C140-A139-09B796D29564}"/>
              </a:ext>
            </a:extLst>
          </p:cNvPr>
          <p:cNvSpPr>
            <a:spLocks noGrp="1"/>
          </p:cNvSpPr>
          <p:nvPr>
            <p:ph type="title"/>
          </p:nvPr>
        </p:nvSpPr>
        <p:spPr>
          <a:xfrm>
            <a:off x="111211" y="132456"/>
            <a:ext cx="7686675" cy="1325563"/>
          </a:xfrm>
        </p:spPr>
        <p:txBody>
          <a:bodyPr/>
          <a:lstStyle/>
          <a:p>
            <a:r>
              <a:rPr lang="en-US" dirty="0"/>
              <a:t>Material design Challenges</a:t>
            </a:r>
          </a:p>
        </p:txBody>
      </p:sp>
      <p:sp>
        <p:nvSpPr>
          <p:cNvPr id="3" name="Slide Number Placeholder 2">
            <a:extLst>
              <a:ext uri="{FF2B5EF4-FFF2-40B4-BE49-F238E27FC236}">
                <a16:creationId xmlns:a16="http://schemas.microsoft.com/office/drawing/2014/main" id="{97E5C825-DFEF-7A47-A5C7-BEF804327D86}"/>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4" name="TextBox 3">
            <a:extLst>
              <a:ext uri="{FF2B5EF4-FFF2-40B4-BE49-F238E27FC236}">
                <a16:creationId xmlns:a16="http://schemas.microsoft.com/office/drawing/2014/main" id="{AAB37029-6BA3-FA46-830A-D6238FB83A3B}"/>
              </a:ext>
            </a:extLst>
          </p:cNvPr>
          <p:cNvSpPr txBox="1"/>
          <p:nvPr/>
        </p:nvSpPr>
        <p:spPr>
          <a:xfrm>
            <a:off x="609600" y="1458019"/>
            <a:ext cx="1579150" cy="374398"/>
          </a:xfrm>
          <a:prstGeom prst="rect">
            <a:avLst/>
          </a:prstGeom>
          <a:noFill/>
        </p:spPr>
        <p:txBody>
          <a:bodyPr wrap="none" rtlCol="0">
            <a:spAutoFit/>
          </a:bodyPr>
          <a:lstStyle/>
          <a:p>
            <a:r>
              <a:rPr lang="en-US" sz="1833" dirty="0"/>
              <a:t>Brain storming</a:t>
            </a:r>
          </a:p>
        </p:txBody>
      </p:sp>
      <p:pic>
        <p:nvPicPr>
          <p:cNvPr id="5" name="Picture 4">
            <a:extLst>
              <a:ext uri="{FF2B5EF4-FFF2-40B4-BE49-F238E27FC236}">
                <a16:creationId xmlns:a16="http://schemas.microsoft.com/office/drawing/2014/main" id="{1DF04A8C-0BCC-EF4C-BAA2-D86D0F3A4F4C}"/>
              </a:ext>
            </a:extLst>
          </p:cNvPr>
          <p:cNvPicPr>
            <a:picLocks noChangeAspect="1"/>
          </p:cNvPicPr>
          <p:nvPr/>
        </p:nvPicPr>
        <p:blipFill>
          <a:blip r:embed="rId2"/>
          <a:stretch>
            <a:fillRect/>
          </a:stretch>
        </p:blipFill>
        <p:spPr>
          <a:xfrm>
            <a:off x="473676" y="3846727"/>
            <a:ext cx="6442754" cy="1923878"/>
          </a:xfrm>
          <a:prstGeom prst="rect">
            <a:avLst/>
          </a:prstGeom>
        </p:spPr>
      </p:pic>
      <p:sp>
        <p:nvSpPr>
          <p:cNvPr id="6" name="TextBox 5">
            <a:extLst>
              <a:ext uri="{FF2B5EF4-FFF2-40B4-BE49-F238E27FC236}">
                <a16:creationId xmlns:a16="http://schemas.microsoft.com/office/drawing/2014/main" id="{CEFA1379-FE99-FA4C-8B56-EC6046D3592D}"/>
              </a:ext>
            </a:extLst>
          </p:cNvPr>
          <p:cNvSpPr txBox="1"/>
          <p:nvPr/>
        </p:nvSpPr>
        <p:spPr>
          <a:xfrm>
            <a:off x="609600" y="5837366"/>
            <a:ext cx="5188665" cy="369332"/>
          </a:xfrm>
          <a:prstGeom prst="rect">
            <a:avLst/>
          </a:prstGeom>
          <a:noFill/>
        </p:spPr>
        <p:txBody>
          <a:bodyPr wrap="none" rtlCol="0">
            <a:spAutoFit/>
          </a:bodyPr>
          <a:lstStyle/>
          <a:p>
            <a:r>
              <a:rPr lang="en-US" dirty="0"/>
              <a:t>Sanchez-</a:t>
            </a:r>
            <a:r>
              <a:rPr lang="en-US" dirty="0" err="1"/>
              <a:t>Lengeling</a:t>
            </a:r>
            <a:r>
              <a:rPr lang="en-US" dirty="0"/>
              <a:t> et al., Science361, 360–365 (2018)</a:t>
            </a:r>
          </a:p>
        </p:txBody>
      </p:sp>
    </p:spTree>
    <p:extLst>
      <p:ext uri="{BB962C8B-B14F-4D97-AF65-F5344CB8AC3E}">
        <p14:creationId xmlns:p14="http://schemas.microsoft.com/office/powerpoint/2010/main" val="40390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urved Connector 8">
            <a:extLst>
              <a:ext uri="{FF2B5EF4-FFF2-40B4-BE49-F238E27FC236}">
                <a16:creationId xmlns:a16="http://schemas.microsoft.com/office/drawing/2014/main" id="{662ADD34-9C01-F549-848F-C5A858BD4C6A}"/>
              </a:ext>
            </a:extLst>
          </p:cNvPr>
          <p:cNvCxnSpPr>
            <a:cxnSpLocks/>
          </p:cNvCxnSpPr>
          <p:nvPr/>
        </p:nvCxnSpPr>
        <p:spPr>
          <a:xfrm rot="5400000">
            <a:off x="3037137" y="2045352"/>
            <a:ext cx="56150" cy="4126336"/>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F7C601FA-7B10-1041-BFBB-38F60ED4EF77}"/>
              </a:ext>
            </a:extLst>
          </p:cNvPr>
          <p:cNvCxnSpPr>
            <a:cxnSpLocks/>
            <a:stCxn id="8" idx="1"/>
          </p:cNvCxnSpPr>
          <p:nvPr/>
        </p:nvCxnSpPr>
        <p:spPr>
          <a:xfrm rot="10800000" flipV="1">
            <a:off x="1021280" y="1347991"/>
            <a:ext cx="1683066" cy="1700374"/>
          </a:xfrm>
          <a:prstGeom prst="curvedConnector2">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3EFFA8A-A9B7-4D4E-8970-26FA5E8E22E9}"/>
              </a:ext>
            </a:extLst>
          </p:cNvPr>
          <p:cNvGrpSpPr/>
          <p:nvPr/>
        </p:nvGrpSpPr>
        <p:grpSpPr>
          <a:xfrm>
            <a:off x="4724263" y="3308901"/>
            <a:ext cx="846707" cy="697135"/>
            <a:chOff x="4216302" y="2036024"/>
            <a:chExt cx="846707" cy="697135"/>
          </a:xfrm>
        </p:grpSpPr>
        <p:sp>
          <p:nvSpPr>
            <p:cNvPr id="14" name="TextBox 13">
              <a:extLst>
                <a:ext uri="{FF2B5EF4-FFF2-40B4-BE49-F238E27FC236}">
                  <a16:creationId xmlns:a16="http://schemas.microsoft.com/office/drawing/2014/main" id="{A36E8846-89CB-C344-AC78-83138D2F41BA}"/>
                </a:ext>
              </a:extLst>
            </p:cNvPr>
            <p:cNvSpPr txBox="1"/>
            <p:nvPr/>
          </p:nvSpPr>
          <p:spPr>
            <a:xfrm>
              <a:off x="4216302" y="2333049"/>
              <a:ext cx="846707" cy="400110"/>
            </a:xfrm>
            <a:prstGeom prst="rect">
              <a:avLst/>
            </a:prstGeom>
            <a:noFill/>
          </p:spPr>
          <p:txBody>
            <a:bodyPr wrap="none" rtlCol="0">
              <a:spAutoFit/>
            </a:bodyPr>
            <a:lstStyle/>
            <a:p>
              <a:r>
                <a:rPr lang="en-US" sz="2000" dirty="0"/>
                <a:t>model</a:t>
              </a:r>
            </a:p>
          </p:txBody>
        </p:sp>
        <p:pic>
          <p:nvPicPr>
            <p:cNvPr id="15" name="Picture 14" descr="Shape&#10;&#10;Description automatically generated with medium confidence">
              <a:extLst>
                <a:ext uri="{FF2B5EF4-FFF2-40B4-BE49-F238E27FC236}">
                  <a16:creationId xmlns:a16="http://schemas.microsoft.com/office/drawing/2014/main" id="{F785C19F-27F2-9F45-89E8-4EDC75E7E229}"/>
                </a:ext>
              </a:extLst>
            </p:cNvPr>
            <p:cNvPicPr>
              <a:picLocks noChangeAspect="1"/>
            </p:cNvPicPr>
            <p:nvPr/>
          </p:nvPicPr>
          <p:blipFill>
            <a:blip r:embed="rId3"/>
            <a:stretch>
              <a:fillRect/>
            </a:stretch>
          </p:blipFill>
          <p:spPr>
            <a:xfrm>
              <a:off x="4271206" y="2036024"/>
              <a:ext cx="698426" cy="409602"/>
            </a:xfrm>
            <a:prstGeom prst="rect">
              <a:avLst/>
            </a:prstGeom>
            <a:ln>
              <a:noFill/>
            </a:ln>
          </p:spPr>
        </p:pic>
      </p:grpSp>
      <p:grpSp>
        <p:nvGrpSpPr>
          <p:cNvPr id="36" name="Group 35">
            <a:extLst>
              <a:ext uri="{FF2B5EF4-FFF2-40B4-BE49-F238E27FC236}">
                <a16:creationId xmlns:a16="http://schemas.microsoft.com/office/drawing/2014/main" id="{9E4DA993-87F8-AB49-B210-2768053804C0}"/>
              </a:ext>
            </a:extLst>
          </p:cNvPr>
          <p:cNvGrpSpPr/>
          <p:nvPr/>
        </p:nvGrpSpPr>
        <p:grpSpPr>
          <a:xfrm>
            <a:off x="2560268" y="1166096"/>
            <a:ext cx="1331326" cy="763902"/>
            <a:chOff x="2434989" y="818444"/>
            <a:chExt cx="1331326" cy="763902"/>
          </a:xfrm>
        </p:grpSpPr>
        <p:pic>
          <p:nvPicPr>
            <p:cNvPr id="8" name="Picture 7" descr="Diagram&#10;&#10;Description automatically generated with medium confidence">
              <a:extLst>
                <a:ext uri="{FF2B5EF4-FFF2-40B4-BE49-F238E27FC236}">
                  <a16:creationId xmlns:a16="http://schemas.microsoft.com/office/drawing/2014/main" id="{AFE0F967-296A-E349-B131-1D244E44D956}"/>
                </a:ext>
              </a:extLst>
            </p:cNvPr>
            <p:cNvPicPr>
              <a:picLocks noChangeAspect="1"/>
            </p:cNvPicPr>
            <p:nvPr/>
          </p:nvPicPr>
          <p:blipFill>
            <a:blip r:embed="rId4"/>
            <a:stretch>
              <a:fillRect/>
            </a:stretch>
          </p:blipFill>
          <p:spPr>
            <a:xfrm>
              <a:off x="2579068" y="818444"/>
              <a:ext cx="972444" cy="363792"/>
            </a:xfrm>
            <a:prstGeom prst="rect">
              <a:avLst/>
            </a:prstGeom>
          </p:spPr>
        </p:pic>
        <p:sp>
          <p:nvSpPr>
            <p:cNvPr id="16" name="TextBox 15">
              <a:extLst>
                <a:ext uri="{FF2B5EF4-FFF2-40B4-BE49-F238E27FC236}">
                  <a16:creationId xmlns:a16="http://schemas.microsoft.com/office/drawing/2014/main" id="{1A978612-638B-7A43-A81B-EAE59E9ABC6E}"/>
                </a:ext>
              </a:extLst>
            </p:cNvPr>
            <p:cNvSpPr txBox="1"/>
            <p:nvPr/>
          </p:nvSpPr>
          <p:spPr>
            <a:xfrm>
              <a:off x="2434989" y="1182236"/>
              <a:ext cx="1331326" cy="400110"/>
            </a:xfrm>
            <a:prstGeom prst="rect">
              <a:avLst/>
            </a:prstGeom>
            <a:noFill/>
          </p:spPr>
          <p:txBody>
            <a:bodyPr wrap="none" rtlCol="0">
              <a:spAutoFit/>
            </a:bodyPr>
            <a:lstStyle/>
            <a:p>
              <a:r>
                <a:rPr lang="en-US" sz="2000" dirty="0"/>
                <a:t>observable</a:t>
              </a:r>
            </a:p>
          </p:txBody>
        </p:sp>
      </p:grpSp>
      <p:cxnSp>
        <p:nvCxnSpPr>
          <p:cNvPr id="25" name="Curved Connector 24">
            <a:extLst>
              <a:ext uri="{FF2B5EF4-FFF2-40B4-BE49-F238E27FC236}">
                <a16:creationId xmlns:a16="http://schemas.microsoft.com/office/drawing/2014/main" id="{62D0D2D6-0F04-7144-BE53-035F82E28DEC}"/>
              </a:ext>
            </a:extLst>
          </p:cNvPr>
          <p:cNvCxnSpPr>
            <a:cxnSpLocks/>
            <a:stCxn id="15" idx="1"/>
            <a:endCxn id="16" idx="2"/>
          </p:cNvCxnSpPr>
          <p:nvPr/>
        </p:nvCxnSpPr>
        <p:spPr>
          <a:xfrm rot="10800000">
            <a:off x="3225931" y="1929998"/>
            <a:ext cx="1553236" cy="1583704"/>
          </a:xfrm>
          <a:prstGeom prst="curvedConnector2">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CBC4DFE7-7CED-3541-9574-B7222433B45E}"/>
              </a:ext>
            </a:extLst>
          </p:cNvPr>
          <p:cNvSpPr txBox="1"/>
          <p:nvPr/>
        </p:nvSpPr>
        <p:spPr>
          <a:xfrm>
            <a:off x="2492142" y="2589767"/>
            <a:ext cx="2323072" cy="4770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500" dirty="0"/>
              <a:t>machine leaning</a:t>
            </a:r>
          </a:p>
        </p:txBody>
      </p:sp>
      <p:pic>
        <p:nvPicPr>
          <p:cNvPr id="41" name="Graphic 40" descr="Head with gears with solid fill">
            <a:extLst>
              <a:ext uri="{FF2B5EF4-FFF2-40B4-BE49-F238E27FC236}">
                <a16:creationId xmlns:a16="http://schemas.microsoft.com/office/drawing/2014/main" id="{FD8E37F9-90B6-644C-B616-B247B19803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8246" y="1055496"/>
            <a:ext cx="914400" cy="914400"/>
          </a:xfrm>
          <a:prstGeom prst="rect">
            <a:avLst/>
          </a:prstGeom>
        </p:spPr>
      </p:pic>
      <p:cxnSp>
        <p:nvCxnSpPr>
          <p:cNvPr id="42" name="Curved Connector 41">
            <a:extLst>
              <a:ext uri="{FF2B5EF4-FFF2-40B4-BE49-F238E27FC236}">
                <a16:creationId xmlns:a16="http://schemas.microsoft.com/office/drawing/2014/main" id="{3E93C985-1DE5-9E41-83C1-18157177FC40}"/>
              </a:ext>
            </a:extLst>
          </p:cNvPr>
          <p:cNvCxnSpPr>
            <a:cxnSpLocks/>
            <a:stCxn id="15" idx="0"/>
            <a:endCxn id="8" idx="3"/>
          </p:cNvCxnSpPr>
          <p:nvPr/>
        </p:nvCxnSpPr>
        <p:spPr>
          <a:xfrm rot="16200000" flipV="1">
            <a:off x="3422130" y="1602651"/>
            <a:ext cx="1960910" cy="1451591"/>
          </a:xfrm>
          <a:prstGeom prst="curvedConnector2">
            <a:avLst/>
          </a:prstGeom>
          <a:ln w="53975">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635EE6BE-9710-A34C-9766-366D4F887CCA}"/>
              </a:ext>
            </a:extLst>
          </p:cNvPr>
          <p:cNvSpPr txBox="1"/>
          <p:nvPr/>
        </p:nvSpPr>
        <p:spPr>
          <a:xfrm>
            <a:off x="3824786" y="1968948"/>
            <a:ext cx="1926826" cy="4770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500" b="1" dirty="0"/>
              <a:t>optimization</a:t>
            </a:r>
          </a:p>
        </p:txBody>
      </p:sp>
      <p:sp>
        <p:nvSpPr>
          <p:cNvPr id="51" name="TextBox 50">
            <a:extLst>
              <a:ext uri="{FF2B5EF4-FFF2-40B4-BE49-F238E27FC236}">
                <a16:creationId xmlns:a16="http://schemas.microsoft.com/office/drawing/2014/main" id="{F9455160-2454-AC47-9914-1FFA33B6B2D4}"/>
              </a:ext>
            </a:extLst>
          </p:cNvPr>
          <p:cNvSpPr txBox="1"/>
          <p:nvPr/>
        </p:nvSpPr>
        <p:spPr>
          <a:xfrm>
            <a:off x="216551" y="180181"/>
            <a:ext cx="2344553" cy="477054"/>
          </a:xfrm>
          <a:prstGeom prst="rect">
            <a:avLst/>
          </a:prstGeom>
          <a:noFill/>
        </p:spPr>
        <p:txBody>
          <a:bodyPr wrap="none" rtlCol="0">
            <a:spAutoFit/>
          </a:bodyPr>
          <a:lstStyle/>
          <a:p>
            <a:r>
              <a:rPr lang="en-US" sz="2500" dirty="0"/>
              <a:t>INVERSE DESIGN</a:t>
            </a:r>
          </a:p>
        </p:txBody>
      </p:sp>
      <p:sp>
        <p:nvSpPr>
          <p:cNvPr id="52" name="TextBox 51">
            <a:extLst>
              <a:ext uri="{FF2B5EF4-FFF2-40B4-BE49-F238E27FC236}">
                <a16:creationId xmlns:a16="http://schemas.microsoft.com/office/drawing/2014/main" id="{662B97A6-DE09-F94E-847D-D4C3C8B6233F}"/>
              </a:ext>
            </a:extLst>
          </p:cNvPr>
          <p:cNvSpPr txBox="1"/>
          <p:nvPr/>
        </p:nvSpPr>
        <p:spPr>
          <a:xfrm>
            <a:off x="2323146" y="5500812"/>
            <a:ext cx="7545720" cy="553998"/>
          </a:xfrm>
          <a:prstGeom prst="rect">
            <a:avLst/>
          </a:prstGeom>
          <a:noFill/>
        </p:spPr>
        <p:txBody>
          <a:bodyPr wrap="none" rtlCol="0">
            <a:spAutoFit/>
          </a:bodyPr>
          <a:lstStyle/>
          <a:p>
            <a:pPr algn="ctr"/>
            <a:r>
              <a:rPr lang="en-US" sz="3000" dirty="0"/>
              <a:t>How can ML’s tools help us in material science?</a:t>
            </a:r>
          </a:p>
        </p:txBody>
      </p:sp>
      <p:grpSp>
        <p:nvGrpSpPr>
          <p:cNvPr id="28" name="Group 27">
            <a:extLst>
              <a:ext uri="{FF2B5EF4-FFF2-40B4-BE49-F238E27FC236}">
                <a16:creationId xmlns:a16="http://schemas.microsoft.com/office/drawing/2014/main" id="{975506B8-4D0E-3747-A06F-DB8196AC2901}"/>
              </a:ext>
            </a:extLst>
          </p:cNvPr>
          <p:cNvGrpSpPr/>
          <p:nvPr/>
        </p:nvGrpSpPr>
        <p:grpSpPr>
          <a:xfrm>
            <a:off x="233230" y="2918685"/>
            <a:ext cx="1766173" cy="1057972"/>
            <a:chOff x="3931401" y="1217117"/>
            <a:chExt cx="1766173" cy="1057972"/>
          </a:xfrm>
        </p:grpSpPr>
        <p:pic>
          <p:nvPicPr>
            <p:cNvPr id="29" name="Graphic 28" descr="Internet outline">
              <a:extLst>
                <a:ext uri="{FF2B5EF4-FFF2-40B4-BE49-F238E27FC236}">
                  <a16:creationId xmlns:a16="http://schemas.microsoft.com/office/drawing/2014/main" id="{CA5A3E2B-777A-1E4D-BED5-EECA416323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5424" y="1217117"/>
              <a:ext cx="946107" cy="887423"/>
            </a:xfrm>
            <a:prstGeom prst="rect">
              <a:avLst/>
            </a:prstGeom>
          </p:spPr>
        </p:pic>
        <p:pic>
          <p:nvPicPr>
            <p:cNvPr id="30" name="Picture 29">
              <a:extLst>
                <a:ext uri="{FF2B5EF4-FFF2-40B4-BE49-F238E27FC236}">
                  <a16:creationId xmlns:a16="http://schemas.microsoft.com/office/drawing/2014/main" id="{C400DDF4-38B4-5843-8764-869D97469E23}"/>
                </a:ext>
              </a:extLst>
            </p:cNvPr>
            <p:cNvPicPr>
              <a:picLocks noChangeAspect="1"/>
            </p:cNvPicPr>
            <p:nvPr/>
          </p:nvPicPr>
          <p:blipFill rotWithShape="1">
            <a:blip r:embed="rId9"/>
            <a:srcRect b="-19325"/>
            <a:stretch/>
          </p:blipFill>
          <p:spPr>
            <a:xfrm>
              <a:off x="3931401" y="1907318"/>
              <a:ext cx="1766173" cy="367771"/>
            </a:xfrm>
            <a:prstGeom prst="rect">
              <a:avLst/>
            </a:prstGeom>
          </p:spPr>
        </p:pic>
        <p:pic>
          <p:nvPicPr>
            <p:cNvPr id="31" name="Graphic 30" descr="Scientist female with solid fill">
              <a:extLst>
                <a:ext uri="{FF2B5EF4-FFF2-40B4-BE49-F238E27FC236}">
                  <a16:creationId xmlns:a16="http://schemas.microsoft.com/office/drawing/2014/main" id="{BB6B42D5-94BE-8F48-942E-56241515B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64041" y="1387666"/>
              <a:ext cx="551908" cy="551908"/>
            </a:xfrm>
            <a:prstGeom prst="rect">
              <a:avLst/>
            </a:prstGeom>
          </p:spPr>
        </p:pic>
      </p:grpSp>
      <p:sp>
        <p:nvSpPr>
          <p:cNvPr id="22" name="TextBox 21">
            <a:extLst>
              <a:ext uri="{FF2B5EF4-FFF2-40B4-BE49-F238E27FC236}">
                <a16:creationId xmlns:a16="http://schemas.microsoft.com/office/drawing/2014/main" id="{A6A717E1-18C7-7B4C-A6EB-F95B3D17CAAC}"/>
              </a:ext>
            </a:extLst>
          </p:cNvPr>
          <p:cNvSpPr txBox="1"/>
          <p:nvPr/>
        </p:nvSpPr>
        <p:spPr>
          <a:xfrm>
            <a:off x="6603563" y="1043643"/>
            <a:ext cx="5354057" cy="1107996"/>
          </a:xfrm>
          <a:prstGeom prst="rect">
            <a:avLst/>
          </a:prstGeom>
          <a:noFill/>
        </p:spPr>
        <p:txBody>
          <a:bodyPr wrap="square" rtlCol="0">
            <a:spAutoFit/>
          </a:bodyPr>
          <a:lstStyle/>
          <a:p>
            <a:pPr marL="342886" indent="-342886">
              <a:buFont typeface="+mj-lt"/>
              <a:buAutoNum type="arabicPeriod"/>
            </a:pPr>
            <a:r>
              <a:rPr lang="en-US" sz="2200" dirty="0"/>
              <a:t>Amount data to generalize a </a:t>
            </a:r>
            <a:r>
              <a:rPr lang="en-CA" sz="2200" dirty="0"/>
              <a:t>phenomenon</a:t>
            </a:r>
          </a:p>
          <a:p>
            <a:pPr marL="342886" indent="-342886">
              <a:buFont typeface="+mj-lt"/>
              <a:buAutoNum type="arabicPeriod"/>
            </a:pPr>
            <a:r>
              <a:rPr lang="en-CA" sz="2200" dirty="0"/>
              <a:t>Resources</a:t>
            </a:r>
          </a:p>
          <a:p>
            <a:pPr marL="342886" indent="-342886">
              <a:buFont typeface="+mj-lt"/>
              <a:buAutoNum type="arabicPeriod"/>
            </a:pPr>
            <a:r>
              <a:rPr lang="en-CA" sz="2200" dirty="0"/>
              <a:t>Existing bias of models</a:t>
            </a:r>
          </a:p>
        </p:txBody>
      </p:sp>
      <p:sp>
        <p:nvSpPr>
          <p:cNvPr id="23" name="TextBox 22">
            <a:extLst>
              <a:ext uri="{FF2B5EF4-FFF2-40B4-BE49-F238E27FC236}">
                <a16:creationId xmlns:a16="http://schemas.microsoft.com/office/drawing/2014/main" id="{EAB6C118-D43D-8940-8B45-0A6CB323351F}"/>
              </a:ext>
            </a:extLst>
          </p:cNvPr>
          <p:cNvSpPr txBox="1"/>
          <p:nvPr/>
        </p:nvSpPr>
        <p:spPr>
          <a:xfrm>
            <a:off x="6713621" y="511270"/>
            <a:ext cx="3155245"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CA" sz="2400" dirty="0"/>
              <a:t>obstacles</a:t>
            </a:r>
            <a:r>
              <a:rPr lang="en-US" sz="2200" dirty="0"/>
              <a:t> of direct design</a:t>
            </a:r>
          </a:p>
        </p:txBody>
      </p:sp>
      <p:sp>
        <p:nvSpPr>
          <p:cNvPr id="2" name="Slide Number Placeholder 1">
            <a:extLst>
              <a:ext uri="{FF2B5EF4-FFF2-40B4-BE49-F238E27FC236}">
                <a16:creationId xmlns:a16="http://schemas.microsoft.com/office/drawing/2014/main" id="{6307D9E6-FCA3-8143-B884-E21DFA2A158C}"/>
              </a:ext>
            </a:extLst>
          </p:cNvPr>
          <p:cNvSpPr>
            <a:spLocks noGrp="1"/>
          </p:cNvSpPr>
          <p:nvPr>
            <p:ph type="sldNum" sz="quarter" idx="12"/>
          </p:nvPr>
        </p:nvSpPr>
        <p:spPr/>
        <p:txBody>
          <a:bodyPr/>
          <a:lstStyle/>
          <a:p>
            <a:fld id="{A60C7CE6-8818-8D41-A3F6-F06BAFCEBB1F}" type="slidenum">
              <a:rPr lang="en-US" smtClean="0"/>
              <a:t>7</a:t>
            </a:fld>
            <a:endParaRPr lang="en-US"/>
          </a:p>
        </p:txBody>
      </p:sp>
    </p:spTree>
    <p:extLst>
      <p:ext uri="{BB962C8B-B14F-4D97-AF65-F5344CB8AC3E}">
        <p14:creationId xmlns:p14="http://schemas.microsoft.com/office/powerpoint/2010/main" val="128097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3" grpId="0" animBg="1"/>
      <p:bldP spid="52" grpId="0"/>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93234-924D-1444-B3A7-BBA3A15C5894}"/>
              </a:ext>
            </a:extLst>
          </p:cNvPr>
          <p:cNvPicPr>
            <a:picLocks noChangeAspect="1"/>
          </p:cNvPicPr>
          <p:nvPr/>
        </p:nvPicPr>
        <p:blipFill rotWithShape="1">
          <a:blip r:embed="rId2"/>
          <a:srcRect t="1" b="1428"/>
          <a:stretch/>
        </p:blipFill>
        <p:spPr>
          <a:xfrm>
            <a:off x="1962639" y="872145"/>
            <a:ext cx="8266723" cy="511371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C2AD955F-AD35-0040-AF61-675637D43971}"/>
              </a:ext>
            </a:extLst>
          </p:cNvPr>
          <p:cNvSpPr txBox="1"/>
          <p:nvPr/>
        </p:nvSpPr>
        <p:spPr>
          <a:xfrm>
            <a:off x="6240927" y="6211481"/>
            <a:ext cx="3988434" cy="323165"/>
          </a:xfrm>
          <a:prstGeom prst="rect">
            <a:avLst/>
          </a:prstGeom>
          <a:noFill/>
        </p:spPr>
        <p:txBody>
          <a:bodyPr wrap="square" rtlCol="0">
            <a:spAutoFit/>
          </a:bodyPr>
          <a:lstStyle/>
          <a:p>
            <a:pPr algn="ctr"/>
            <a:r>
              <a:rPr lang="en-CA" sz="1500" dirty="0"/>
              <a:t>(book) R. Garnett, </a:t>
            </a:r>
            <a:r>
              <a:rPr lang="en-CA" sz="1500" b="1" dirty="0"/>
              <a:t>Bayesian Optimization </a:t>
            </a:r>
            <a:r>
              <a:rPr lang="en-CA" sz="1500" dirty="0"/>
              <a:t>(2021)</a:t>
            </a:r>
            <a:r>
              <a:rPr lang="en-CA" sz="1500" b="1" dirty="0"/>
              <a:t> </a:t>
            </a:r>
            <a:endParaRPr lang="en-US" sz="1500" b="1" dirty="0"/>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0F79B61A-FA03-D543-865F-8B68F51AE468}"/>
                  </a:ext>
                </a:extLst>
              </p14:cNvPr>
              <p14:cNvContentPartPr/>
              <p14:nvPr/>
            </p14:nvContentPartPr>
            <p14:xfrm>
              <a:off x="2246419" y="1825035"/>
              <a:ext cx="7841880" cy="110880"/>
            </p14:xfrm>
          </p:contentPart>
        </mc:Choice>
        <mc:Fallback>
          <p:pic>
            <p:nvPicPr>
              <p:cNvPr id="11" name="Ink 10">
                <a:extLst>
                  <a:ext uri="{FF2B5EF4-FFF2-40B4-BE49-F238E27FC236}">
                    <a16:creationId xmlns:a16="http://schemas.microsoft.com/office/drawing/2014/main" id="{0F79B61A-FA03-D543-865F-8B68F51AE468}"/>
                  </a:ext>
                </a:extLst>
              </p:cNvPr>
              <p:cNvPicPr/>
              <p:nvPr/>
            </p:nvPicPr>
            <p:blipFill>
              <a:blip r:embed="rId4"/>
              <a:stretch>
                <a:fillRect/>
              </a:stretch>
            </p:blipFill>
            <p:spPr>
              <a:xfrm>
                <a:off x="2192419" y="1717035"/>
                <a:ext cx="794952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6D3431DC-4216-7A44-B672-7E24360569F3}"/>
                  </a:ext>
                </a:extLst>
              </p14:cNvPr>
              <p14:cNvContentPartPr/>
              <p14:nvPr/>
            </p14:nvContentPartPr>
            <p14:xfrm>
              <a:off x="2213659" y="2165955"/>
              <a:ext cx="5454720" cy="82080"/>
            </p14:xfrm>
          </p:contentPart>
        </mc:Choice>
        <mc:Fallback>
          <p:pic>
            <p:nvPicPr>
              <p:cNvPr id="14" name="Ink 13">
                <a:extLst>
                  <a:ext uri="{FF2B5EF4-FFF2-40B4-BE49-F238E27FC236}">
                    <a16:creationId xmlns:a16="http://schemas.microsoft.com/office/drawing/2014/main" id="{6D3431DC-4216-7A44-B672-7E24360569F3}"/>
                  </a:ext>
                </a:extLst>
              </p:cNvPr>
              <p:cNvPicPr/>
              <p:nvPr/>
            </p:nvPicPr>
            <p:blipFill>
              <a:blip r:embed="rId6"/>
              <a:stretch>
                <a:fillRect/>
              </a:stretch>
            </p:blipFill>
            <p:spPr>
              <a:xfrm>
                <a:off x="2159659" y="2057955"/>
                <a:ext cx="556236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7BCB6D7E-8350-9740-9F04-61F11FF080B8}"/>
                  </a:ext>
                </a:extLst>
              </p14:cNvPr>
              <p14:cNvContentPartPr/>
              <p14:nvPr/>
            </p14:nvContentPartPr>
            <p14:xfrm>
              <a:off x="2222299" y="4185915"/>
              <a:ext cx="3239280" cy="58680"/>
            </p14:xfrm>
          </p:contentPart>
        </mc:Choice>
        <mc:Fallback>
          <p:pic>
            <p:nvPicPr>
              <p:cNvPr id="16" name="Ink 15">
                <a:extLst>
                  <a:ext uri="{FF2B5EF4-FFF2-40B4-BE49-F238E27FC236}">
                    <a16:creationId xmlns:a16="http://schemas.microsoft.com/office/drawing/2014/main" id="{7BCB6D7E-8350-9740-9F04-61F11FF080B8}"/>
                  </a:ext>
                </a:extLst>
              </p:cNvPr>
              <p:cNvPicPr/>
              <p:nvPr/>
            </p:nvPicPr>
            <p:blipFill>
              <a:blip r:embed="rId8"/>
              <a:stretch>
                <a:fillRect/>
              </a:stretch>
            </p:blipFill>
            <p:spPr>
              <a:xfrm>
                <a:off x="2168299" y="4077915"/>
                <a:ext cx="334692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CC65BD53-D028-B542-AE94-2B32ED5ED773}"/>
                  </a:ext>
                </a:extLst>
              </p14:cNvPr>
              <p14:cNvContentPartPr/>
              <p14:nvPr/>
            </p14:nvContentPartPr>
            <p14:xfrm>
              <a:off x="5555899" y="4154595"/>
              <a:ext cx="4413240" cy="46080"/>
            </p14:xfrm>
          </p:contentPart>
        </mc:Choice>
        <mc:Fallback>
          <p:pic>
            <p:nvPicPr>
              <p:cNvPr id="17" name="Ink 16">
                <a:extLst>
                  <a:ext uri="{FF2B5EF4-FFF2-40B4-BE49-F238E27FC236}">
                    <a16:creationId xmlns:a16="http://schemas.microsoft.com/office/drawing/2014/main" id="{CC65BD53-D028-B542-AE94-2B32ED5ED773}"/>
                  </a:ext>
                </a:extLst>
              </p:cNvPr>
              <p:cNvPicPr/>
              <p:nvPr/>
            </p:nvPicPr>
            <p:blipFill>
              <a:blip r:embed="rId10"/>
              <a:stretch>
                <a:fillRect/>
              </a:stretch>
            </p:blipFill>
            <p:spPr>
              <a:xfrm>
                <a:off x="5501899" y="4046595"/>
                <a:ext cx="45208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4CA5C48A-2F46-1E4D-8409-DDFB5D5F4AFC}"/>
                  </a:ext>
                </a:extLst>
              </p14:cNvPr>
              <p14:cNvContentPartPr/>
              <p14:nvPr/>
            </p14:nvContentPartPr>
            <p14:xfrm>
              <a:off x="2226619" y="4503795"/>
              <a:ext cx="1694520" cy="41040"/>
            </p14:xfrm>
          </p:contentPart>
        </mc:Choice>
        <mc:Fallback>
          <p:pic>
            <p:nvPicPr>
              <p:cNvPr id="18" name="Ink 17">
                <a:extLst>
                  <a:ext uri="{FF2B5EF4-FFF2-40B4-BE49-F238E27FC236}">
                    <a16:creationId xmlns:a16="http://schemas.microsoft.com/office/drawing/2014/main" id="{4CA5C48A-2F46-1E4D-8409-DDFB5D5F4AFC}"/>
                  </a:ext>
                </a:extLst>
              </p:cNvPr>
              <p:cNvPicPr/>
              <p:nvPr/>
            </p:nvPicPr>
            <p:blipFill>
              <a:blip r:embed="rId12"/>
              <a:stretch>
                <a:fillRect/>
              </a:stretch>
            </p:blipFill>
            <p:spPr>
              <a:xfrm>
                <a:off x="2172619" y="4396734"/>
                <a:ext cx="1802160" cy="254805"/>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8172699E-5FC6-E644-B597-1773207CC77A}"/>
                  </a:ext>
                </a:extLst>
              </p14:cNvPr>
              <p14:cNvContentPartPr/>
              <p14:nvPr/>
            </p14:nvContentPartPr>
            <p14:xfrm>
              <a:off x="7674859" y="4518195"/>
              <a:ext cx="2374920" cy="38880"/>
            </p14:xfrm>
          </p:contentPart>
        </mc:Choice>
        <mc:Fallback>
          <p:pic>
            <p:nvPicPr>
              <p:cNvPr id="19" name="Ink 18">
                <a:extLst>
                  <a:ext uri="{FF2B5EF4-FFF2-40B4-BE49-F238E27FC236}">
                    <a16:creationId xmlns:a16="http://schemas.microsoft.com/office/drawing/2014/main" id="{8172699E-5FC6-E644-B597-1773207CC77A}"/>
                  </a:ext>
                </a:extLst>
              </p:cNvPr>
              <p:cNvPicPr/>
              <p:nvPr/>
            </p:nvPicPr>
            <p:blipFill>
              <a:blip r:embed="rId14"/>
              <a:stretch>
                <a:fillRect/>
              </a:stretch>
            </p:blipFill>
            <p:spPr>
              <a:xfrm>
                <a:off x="7620859" y="4410195"/>
                <a:ext cx="24825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Ink 19">
                <a:extLst>
                  <a:ext uri="{FF2B5EF4-FFF2-40B4-BE49-F238E27FC236}">
                    <a16:creationId xmlns:a16="http://schemas.microsoft.com/office/drawing/2014/main" id="{87AF72C6-F7C7-B24F-9AFF-128484A9808F}"/>
                  </a:ext>
                </a:extLst>
              </p14:cNvPr>
              <p14:cNvContentPartPr/>
              <p14:nvPr/>
            </p14:nvContentPartPr>
            <p14:xfrm>
              <a:off x="2246059" y="4846875"/>
              <a:ext cx="4169880" cy="41400"/>
            </p14:xfrm>
          </p:contentPart>
        </mc:Choice>
        <mc:Fallback>
          <p:pic>
            <p:nvPicPr>
              <p:cNvPr id="20" name="Ink 19">
                <a:extLst>
                  <a:ext uri="{FF2B5EF4-FFF2-40B4-BE49-F238E27FC236}">
                    <a16:creationId xmlns:a16="http://schemas.microsoft.com/office/drawing/2014/main" id="{87AF72C6-F7C7-B24F-9AFF-128484A9808F}"/>
                  </a:ext>
                </a:extLst>
              </p:cNvPr>
              <p:cNvPicPr/>
              <p:nvPr/>
            </p:nvPicPr>
            <p:blipFill>
              <a:blip r:embed="rId16"/>
              <a:stretch>
                <a:fillRect/>
              </a:stretch>
            </p:blipFill>
            <p:spPr>
              <a:xfrm>
                <a:off x="2192059" y="4737928"/>
                <a:ext cx="4277520" cy="258932"/>
              </a:xfrm>
              <a:prstGeom prst="rect">
                <a:avLst/>
              </a:prstGeom>
            </p:spPr>
          </p:pic>
        </mc:Fallback>
      </mc:AlternateContent>
      <p:sp>
        <p:nvSpPr>
          <p:cNvPr id="2" name="Slide Number Placeholder 1">
            <a:extLst>
              <a:ext uri="{FF2B5EF4-FFF2-40B4-BE49-F238E27FC236}">
                <a16:creationId xmlns:a16="http://schemas.microsoft.com/office/drawing/2014/main" id="{FAEA36B5-A5CB-5C4E-B9D9-C29BDCB6E013}"/>
              </a:ext>
            </a:extLst>
          </p:cNvPr>
          <p:cNvSpPr>
            <a:spLocks noGrp="1"/>
          </p:cNvSpPr>
          <p:nvPr>
            <p:ph type="sldNum" sz="quarter" idx="12"/>
          </p:nvPr>
        </p:nvSpPr>
        <p:spPr/>
        <p:txBody>
          <a:bodyPr/>
          <a:lstStyle/>
          <a:p>
            <a:fld id="{A60C7CE6-8818-8D41-A3F6-F06BAFCEBB1F}" type="slidenum">
              <a:rPr lang="en-US" smtClean="0"/>
              <a:t>8</a:t>
            </a:fld>
            <a:endParaRPr lang="en-US"/>
          </a:p>
        </p:txBody>
      </p:sp>
    </p:spTree>
    <p:extLst>
      <p:ext uri="{BB962C8B-B14F-4D97-AF65-F5344CB8AC3E}">
        <p14:creationId xmlns:p14="http://schemas.microsoft.com/office/powerpoint/2010/main" val="1201325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45F92706-666F-884A-BAE8-C8BECDF72793}"/>
              </a:ext>
            </a:extLst>
          </p:cNvPr>
          <p:cNvSpPr txBox="1">
            <a:spLocks/>
          </p:cNvSpPr>
          <p:nvPr/>
        </p:nvSpPr>
        <p:spPr>
          <a:xfrm>
            <a:off x="109486" y="104313"/>
            <a:ext cx="11029616" cy="988332"/>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dirty="0"/>
              <a:t>optimization</a:t>
            </a:r>
          </a:p>
        </p:txBody>
      </p:sp>
      <p:sp>
        <p:nvSpPr>
          <p:cNvPr id="2" name="TextBox 1">
            <a:extLst>
              <a:ext uri="{FF2B5EF4-FFF2-40B4-BE49-F238E27FC236}">
                <a16:creationId xmlns:a16="http://schemas.microsoft.com/office/drawing/2014/main" id="{402948E0-F085-3E47-B47A-E695551D1681}"/>
              </a:ext>
            </a:extLst>
          </p:cNvPr>
          <p:cNvSpPr txBox="1"/>
          <p:nvPr/>
        </p:nvSpPr>
        <p:spPr>
          <a:xfrm>
            <a:off x="10945199" y="2777159"/>
            <a:ext cx="1292341" cy="261610"/>
          </a:xfrm>
          <a:prstGeom prst="rect">
            <a:avLst/>
          </a:prstGeom>
          <a:noFill/>
        </p:spPr>
        <p:txBody>
          <a:bodyPr wrap="none" rtlCol="0">
            <a:spAutoFit/>
          </a:bodyPr>
          <a:lstStyle/>
          <a:p>
            <a:r>
              <a:rPr lang="en-CA" sz="1100" dirty="0"/>
              <a:t>Hao Li et al. (2019) </a:t>
            </a:r>
            <a:endParaRPr lang="en-US" sz="1100" dirty="0"/>
          </a:p>
        </p:txBody>
      </p:sp>
      <p:grpSp>
        <p:nvGrpSpPr>
          <p:cNvPr id="27" name="Group 26">
            <a:extLst>
              <a:ext uri="{FF2B5EF4-FFF2-40B4-BE49-F238E27FC236}">
                <a16:creationId xmlns:a16="http://schemas.microsoft.com/office/drawing/2014/main" id="{50D9D2AC-FE0D-8A4C-9B94-F8831811C1DA}"/>
              </a:ext>
            </a:extLst>
          </p:cNvPr>
          <p:cNvGrpSpPr/>
          <p:nvPr/>
        </p:nvGrpSpPr>
        <p:grpSpPr>
          <a:xfrm>
            <a:off x="8316667" y="153330"/>
            <a:ext cx="3237083" cy="2830096"/>
            <a:chOff x="4013200" y="2734209"/>
            <a:chExt cx="4294745" cy="4103989"/>
          </a:xfrm>
        </p:grpSpPr>
        <p:pic>
          <p:nvPicPr>
            <p:cNvPr id="15" name="Picture 14">
              <a:extLst>
                <a:ext uri="{FF2B5EF4-FFF2-40B4-BE49-F238E27FC236}">
                  <a16:creationId xmlns:a16="http://schemas.microsoft.com/office/drawing/2014/main" id="{460AC6DE-1791-BC42-9F7E-18B0F0ACEB81}"/>
                </a:ext>
              </a:extLst>
            </p:cNvPr>
            <p:cNvPicPr>
              <a:picLocks noChangeAspect="1"/>
            </p:cNvPicPr>
            <p:nvPr/>
          </p:nvPicPr>
          <p:blipFill rotWithShape="1">
            <a:blip r:embed="rId3"/>
            <a:srcRect b="10022"/>
            <a:stretch/>
          </p:blipFill>
          <p:spPr>
            <a:xfrm>
              <a:off x="4013200" y="2734209"/>
              <a:ext cx="4165600" cy="3256752"/>
            </a:xfrm>
            <a:prstGeom prst="rect">
              <a:avLst/>
            </a:prstGeom>
          </p:spPr>
        </p:pic>
        <p:cxnSp>
          <p:nvCxnSpPr>
            <p:cNvPr id="18" name="Straight Arrow Connector 17">
              <a:extLst>
                <a:ext uri="{FF2B5EF4-FFF2-40B4-BE49-F238E27FC236}">
                  <a16:creationId xmlns:a16="http://schemas.microsoft.com/office/drawing/2014/main" id="{7A3AC3B2-A49E-6147-A3BB-38A737BA0ED5}"/>
                </a:ext>
              </a:extLst>
            </p:cNvPr>
            <p:cNvCxnSpPr/>
            <p:nvPr/>
          </p:nvCxnSpPr>
          <p:spPr>
            <a:xfrm>
              <a:off x="4431510" y="6230517"/>
              <a:ext cx="28678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537F56-73E7-504A-999A-4ABD2316C11F}"/>
                </a:ext>
              </a:extLst>
            </p:cNvPr>
            <p:cNvCxnSpPr>
              <a:cxnSpLocks/>
            </p:cNvCxnSpPr>
            <p:nvPr/>
          </p:nvCxnSpPr>
          <p:spPr>
            <a:xfrm flipV="1">
              <a:off x="7638375" y="3764407"/>
              <a:ext cx="669570" cy="24522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4E07076A-98AB-4244-A652-84453EA9ADB4}"/>
                    </a:ext>
                  </a:extLst>
                </p:cNvPr>
                <p:cNvSpPr txBox="1"/>
                <p:nvPr/>
              </p:nvSpPr>
              <p:spPr>
                <a:xfrm>
                  <a:off x="4345275" y="6257989"/>
                  <a:ext cx="659721" cy="5802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CA" sz="2000" i="1">
                                <a:latin typeface="Cambria Math" panose="02040503050406030204" pitchFamily="18" charset="0"/>
                              </a:rPr>
                              <m:t>0</m:t>
                            </m:r>
                          </m:sub>
                        </m:sSub>
                      </m:oMath>
                    </m:oMathPara>
                  </a14:m>
                  <a:endParaRPr lang="en-US" sz="2000" dirty="0"/>
                </a:p>
              </p:txBody>
            </p:sp>
          </mc:Choice>
          <mc:Fallback>
            <p:sp>
              <p:nvSpPr>
                <p:cNvPr id="21" name="TextBox 20">
                  <a:extLst>
                    <a:ext uri="{FF2B5EF4-FFF2-40B4-BE49-F238E27FC236}">
                      <a16:creationId xmlns:a16="http://schemas.microsoft.com/office/drawing/2014/main" id="{4E07076A-98AB-4244-A652-84453EA9ADB4}"/>
                    </a:ext>
                  </a:extLst>
                </p:cNvPr>
                <p:cNvSpPr txBox="1">
                  <a:spLocks noRot="1" noChangeAspect="1" noMove="1" noResize="1" noEditPoints="1" noAdjustHandles="1" noChangeArrowheads="1" noChangeShapeType="1" noTextEdit="1"/>
                </p:cNvSpPr>
                <p:nvPr/>
              </p:nvSpPr>
              <p:spPr>
                <a:xfrm>
                  <a:off x="4345275" y="6257989"/>
                  <a:ext cx="659721" cy="5802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FF82938-FD04-3F45-A6BF-CCCFB373D67E}"/>
                    </a:ext>
                  </a:extLst>
                </p:cNvPr>
                <p:cNvSpPr txBox="1"/>
                <p:nvPr/>
              </p:nvSpPr>
              <p:spPr>
                <a:xfrm>
                  <a:off x="7611021" y="5888656"/>
                  <a:ext cx="651808" cy="5802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CA" sz="2000" i="1">
                                <a:latin typeface="Cambria Math" panose="02040503050406030204" pitchFamily="18" charset="0"/>
                              </a:rPr>
                              <m:t>1</m:t>
                            </m:r>
                          </m:sub>
                        </m:sSub>
                      </m:oMath>
                    </m:oMathPara>
                  </a14:m>
                  <a:endParaRPr lang="en-US" sz="2000" dirty="0"/>
                </a:p>
              </p:txBody>
            </p:sp>
          </mc:Choice>
          <mc:Fallback>
            <p:sp>
              <p:nvSpPr>
                <p:cNvPr id="22" name="TextBox 21">
                  <a:extLst>
                    <a:ext uri="{FF2B5EF4-FFF2-40B4-BE49-F238E27FC236}">
                      <a16:creationId xmlns:a16="http://schemas.microsoft.com/office/drawing/2014/main" id="{5FF82938-FD04-3F45-A6BF-CCCFB373D67E}"/>
                    </a:ext>
                  </a:extLst>
                </p:cNvPr>
                <p:cNvSpPr txBox="1">
                  <a:spLocks noRot="1" noChangeAspect="1" noMove="1" noResize="1" noEditPoints="1" noAdjustHandles="1" noChangeArrowheads="1" noChangeShapeType="1" noTextEdit="1"/>
                </p:cNvSpPr>
                <p:nvPr/>
              </p:nvSpPr>
              <p:spPr>
                <a:xfrm>
                  <a:off x="7611021" y="5888656"/>
                  <a:ext cx="651808" cy="58020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06E046B-EA1D-5C4F-AD5D-CA106E7CCBC8}"/>
                  </a:ext>
                </a:extLst>
              </p:cNvPr>
              <p:cNvSpPr txBox="1"/>
              <p:nvPr/>
            </p:nvSpPr>
            <p:spPr>
              <a:xfrm>
                <a:off x="6314089" y="1681802"/>
                <a:ext cx="2242473" cy="5931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500" i="1">
                              <a:latin typeface="Cambria Math" panose="02040503050406030204" pitchFamily="18" charset="0"/>
                            </a:rPr>
                          </m:ctrlPr>
                        </m:sSupPr>
                        <m:e>
                          <m:r>
                            <a:rPr lang="en-US" sz="2500" i="1">
                              <a:latin typeface="Cambria Math" panose="02040503050406030204" pitchFamily="18" charset="0"/>
                              <a:ea typeface="Cambria Math" panose="02040503050406030204" pitchFamily="18" charset="0"/>
                            </a:rPr>
                            <m:t>𝜃</m:t>
                          </m:r>
                        </m:e>
                        <m:sup>
                          <m:r>
                            <a:rPr lang="en-CA" sz="2500" i="1">
                              <a:latin typeface="Cambria Math" panose="02040503050406030204" pitchFamily="18" charset="0"/>
                            </a:rPr>
                            <m:t>∗</m:t>
                          </m:r>
                        </m:sup>
                      </m:sSup>
                      <m:r>
                        <a:rPr lang="en-CA" sz="2500" i="1">
                          <a:latin typeface="Cambria Math" panose="02040503050406030204" pitchFamily="18" charset="0"/>
                        </a:rPr>
                        <m:t>=</m:t>
                      </m:r>
                      <m:func>
                        <m:funcPr>
                          <m:ctrlPr>
                            <a:rPr lang="en-CA" sz="2500" i="1">
                              <a:latin typeface="Cambria Math" panose="02040503050406030204" pitchFamily="18" charset="0"/>
                            </a:rPr>
                          </m:ctrlPr>
                        </m:funcPr>
                        <m:fName>
                          <m:limLow>
                            <m:limLowPr>
                              <m:ctrlPr>
                                <a:rPr lang="en-CA" sz="2500" i="1">
                                  <a:latin typeface="Cambria Math" panose="02040503050406030204" pitchFamily="18" charset="0"/>
                                </a:rPr>
                              </m:ctrlPr>
                            </m:limLowPr>
                            <m:e>
                              <m:r>
                                <m:rPr>
                                  <m:sty m:val="p"/>
                                </m:rPr>
                                <a:rPr lang="en-CA" sz="2500">
                                  <a:latin typeface="Cambria Math" panose="02040503050406030204" pitchFamily="18" charset="0"/>
                                </a:rPr>
                                <m:t>min</m:t>
                              </m:r>
                            </m:e>
                            <m:lim>
                              <m:r>
                                <a:rPr lang="en-US" sz="2500" i="1">
                                  <a:latin typeface="Cambria Math" panose="02040503050406030204" pitchFamily="18" charset="0"/>
                                  <a:ea typeface="Cambria Math" panose="02040503050406030204" pitchFamily="18" charset="0"/>
                                </a:rPr>
                                <m:t>𝜃</m:t>
                              </m:r>
                            </m:lim>
                          </m:limLow>
                        </m:fName>
                        <m:e>
                          <m:r>
                            <a:rPr lang="en-CA" sz="2500" i="1">
                              <a:latin typeface="Cambria Math" panose="02040503050406030204" pitchFamily="18" charset="0"/>
                              <a:ea typeface="Cambria Math" panose="02040503050406030204" pitchFamily="18" charset="0"/>
                            </a:rPr>
                            <m:t>ℒ</m:t>
                          </m:r>
                          <m:r>
                            <a:rPr lang="en-CA" sz="2500" i="1">
                              <a:latin typeface="Cambria Math" panose="02040503050406030204" pitchFamily="18" charset="0"/>
                              <a:ea typeface="Cambria Math" panose="02040503050406030204" pitchFamily="18" charset="0"/>
                            </a:rPr>
                            <m:t>(</m:t>
                          </m:r>
                          <m:r>
                            <a:rPr lang="en-CA" sz="2500" i="1">
                              <a:latin typeface="Cambria Math" panose="02040503050406030204" pitchFamily="18" charset="0"/>
                              <a:ea typeface="Cambria Math" panose="02040503050406030204" pitchFamily="18" charset="0"/>
                            </a:rPr>
                            <m:t>𝜃</m:t>
                          </m:r>
                          <m:r>
                            <a:rPr lang="en-CA" sz="2500" i="1">
                              <a:latin typeface="Cambria Math" panose="02040503050406030204" pitchFamily="18" charset="0"/>
                              <a:ea typeface="Cambria Math" panose="02040503050406030204" pitchFamily="18" charset="0"/>
                            </a:rPr>
                            <m:t>)</m:t>
                          </m:r>
                        </m:e>
                      </m:func>
                    </m:oMath>
                  </m:oMathPara>
                </a14:m>
                <a:endParaRPr lang="en-US" sz="2500" dirty="0"/>
              </a:p>
            </p:txBody>
          </p:sp>
        </mc:Choice>
        <mc:Fallback>
          <p:sp>
            <p:nvSpPr>
              <p:cNvPr id="25" name="TextBox 24">
                <a:extLst>
                  <a:ext uri="{FF2B5EF4-FFF2-40B4-BE49-F238E27FC236}">
                    <a16:creationId xmlns:a16="http://schemas.microsoft.com/office/drawing/2014/main" id="{006E046B-EA1D-5C4F-AD5D-CA106E7CCBC8}"/>
                  </a:ext>
                </a:extLst>
              </p:cNvPr>
              <p:cNvSpPr txBox="1">
                <a:spLocks noRot="1" noChangeAspect="1" noMove="1" noResize="1" noEditPoints="1" noAdjustHandles="1" noChangeArrowheads="1" noChangeShapeType="1" noTextEdit="1"/>
              </p:cNvSpPr>
              <p:nvPr/>
            </p:nvSpPr>
            <p:spPr>
              <a:xfrm>
                <a:off x="6314089" y="1681802"/>
                <a:ext cx="2242473" cy="593111"/>
              </a:xfrm>
              <a:prstGeom prst="rect">
                <a:avLst/>
              </a:prstGeom>
              <a:blipFill>
                <a:blip r:embed="rId6"/>
                <a:stretch>
                  <a:fillRect r="-565" b="-416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F1152E3-7D78-4D49-A64A-76E2023DD802}"/>
              </a:ext>
            </a:extLst>
          </p:cNvPr>
          <p:cNvSpPr txBox="1"/>
          <p:nvPr/>
        </p:nvSpPr>
        <p:spPr>
          <a:xfrm>
            <a:off x="6912779" y="1214681"/>
            <a:ext cx="1053110" cy="307777"/>
          </a:xfrm>
          <a:prstGeom prst="rect">
            <a:avLst/>
          </a:prstGeom>
          <a:ln w="57150"/>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sz="1400" dirty="0"/>
              <a:t>Best model:</a:t>
            </a: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C4B34D19-6C9F-A24D-BF67-9D0AB35A2F8D}"/>
                  </a:ext>
                </a:extLst>
              </p:cNvPr>
              <p:cNvSpPr txBox="1"/>
              <p:nvPr/>
            </p:nvSpPr>
            <p:spPr>
              <a:xfrm>
                <a:off x="5677693" y="3413511"/>
                <a:ext cx="4668191" cy="4770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14:m>
                  <m:oMath xmlns:m="http://schemas.openxmlformats.org/officeDocument/2006/math">
                    <m:r>
                      <a:rPr lang="en-CA" sz="2500" i="1">
                        <a:latin typeface="Cambria Math" panose="02040503050406030204" pitchFamily="18" charset="0"/>
                        <a:ea typeface="Cambria Math" panose="02040503050406030204" pitchFamily="18" charset="0"/>
                      </a:rPr>
                      <m:t>ℒ</m:t>
                    </m:r>
                    <m:r>
                      <a:rPr lang="en-CA" sz="2500" i="1">
                        <a:latin typeface="Cambria Math" panose="02040503050406030204" pitchFamily="18" charset="0"/>
                        <a:ea typeface="Cambria Math" panose="02040503050406030204" pitchFamily="18" charset="0"/>
                      </a:rPr>
                      <m:t>(</m:t>
                    </m:r>
                    <m:r>
                      <a:rPr lang="en-CA" sz="2500" i="1">
                        <a:latin typeface="Cambria Math" panose="02040503050406030204" pitchFamily="18" charset="0"/>
                        <a:ea typeface="Cambria Math" panose="02040503050406030204" pitchFamily="18" charset="0"/>
                      </a:rPr>
                      <m:t>𝜃</m:t>
                    </m:r>
                    <m:r>
                      <a:rPr lang="en-CA" sz="2500" i="1">
                        <a:latin typeface="Cambria Math" panose="02040503050406030204" pitchFamily="18" charset="0"/>
                        <a:ea typeface="Cambria Math" panose="02040503050406030204" pitchFamily="18" charset="0"/>
                      </a:rPr>
                      <m:t>)</m:t>
                    </m:r>
                  </m:oMath>
                </a14:m>
                <a:r>
                  <a:rPr lang="en-US" sz="2500" dirty="0"/>
                  <a:t> </a:t>
                </a:r>
                <a:r>
                  <a:rPr lang="en-US" sz="2500" dirty="0">
                    <a:sym typeface="Wingdings" pitchFamily="2" charset="2"/>
                  </a:rPr>
                  <a:t>       Optimality of </a:t>
                </a:r>
                <a14:m>
                  <m:oMath xmlns:m="http://schemas.openxmlformats.org/officeDocument/2006/math">
                    <m:r>
                      <a:rPr lang="en-CA" sz="2500" i="1">
                        <a:latin typeface="Cambria Math" panose="02040503050406030204" pitchFamily="18" charset="0"/>
                        <a:ea typeface="Cambria Math" panose="02040503050406030204" pitchFamily="18" charset="0"/>
                      </a:rPr>
                      <m:t>𝜃</m:t>
                    </m:r>
                  </m:oMath>
                </a14:m>
                <a:endParaRPr lang="en-US" sz="2500" dirty="0"/>
              </a:p>
            </p:txBody>
          </p:sp>
        </mc:Choice>
        <mc:Fallback>
          <p:sp>
            <p:nvSpPr>
              <p:cNvPr id="29" name="TextBox 28">
                <a:extLst>
                  <a:ext uri="{FF2B5EF4-FFF2-40B4-BE49-F238E27FC236}">
                    <a16:creationId xmlns:a16="http://schemas.microsoft.com/office/drawing/2014/main" id="{C4B34D19-6C9F-A24D-BF67-9D0AB35A2F8D}"/>
                  </a:ext>
                </a:extLst>
              </p:cNvPr>
              <p:cNvSpPr txBox="1">
                <a:spLocks noRot="1" noChangeAspect="1" noMove="1" noResize="1" noEditPoints="1" noAdjustHandles="1" noChangeArrowheads="1" noChangeShapeType="1" noTextEdit="1"/>
              </p:cNvSpPr>
              <p:nvPr/>
            </p:nvSpPr>
            <p:spPr>
              <a:xfrm>
                <a:off x="5677693" y="3413511"/>
                <a:ext cx="4668191" cy="477054"/>
              </a:xfrm>
              <a:prstGeom prst="rect">
                <a:avLst/>
              </a:prstGeom>
              <a:blipFill>
                <a:blip r:embed="rId7"/>
                <a:stretch>
                  <a:fillRect t="-10256" b="-28205"/>
                </a:stretch>
              </a:blipFill>
              <a:ln>
                <a:no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97C1D01E-03BB-AD46-AF0D-95024F0890EB}"/>
              </a:ext>
            </a:extLst>
          </p:cNvPr>
          <p:cNvSpPr txBox="1"/>
          <p:nvPr/>
        </p:nvSpPr>
        <p:spPr>
          <a:xfrm>
            <a:off x="6257549" y="4060309"/>
            <a:ext cx="5478563" cy="2579039"/>
          </a:xfrm>
          <a:prstGeom prst="rect">
            <a:avLst/>
          </a:prstGeom>
          <a:ln w="3810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886" indent="-342886">
              <a:lnSpc>
                <a:spcPct val="150000"/>
              </a:lnSpc>
              <a:buFont typeface="Courier New" panose="02070309020205020404" pitchFamily="49" charset="0"/>
              <a:buChar char="o"/>
            </a:pPr>
            <a:r>
              <a:rPr lang="en-US" sz="2200" dirty="0"/>
              <a:t>Noisy </a:t>
            </a:r>
            <a:r>
              <a:rPr lang="en-US" sz="2200" dirty="0">
                <a:sym typeface="Wingdings" pitchFamily="2" charset="2"/>
              </a:rPr>
              <a:t> Experiments</a:t>
            </a:r>
            <a:endParaRPr lang="en-US" sz="2200" dirty="0"/>
          </a:p>
          <a:p>
            <a:pPr marL="342886" indent="-342886">
              <a:lnSpc>
                <a:spcPct val="150000"/>
              </a:lnSpc>
              <a:buFont typeface="Courier New" panose="02070309020205020404" pitchFamily="49" charset="0"/>
              <a:buChar char="o"/>
            </a:pPr>
            <a:r>
              <a:rPr lang="en-US" sz="2200" dirty="0"/>
              <a:t>Expensive </a:t>
            </a:r>
            <a:r>
              <a:rPr lang="en-US" sz="2200" dirty="0">
                <a:sym typeface="Wingdings" pitchFamily="2" charset="2"/>
              </a:rPr>
              <a:t> Time or resources</a:t>
            </a:r>
          </a:p>
          <a:p>
            <a:pPr marL="342886" indent="-342886">
              <a:lnSpc>
                <a:spcPct val="150000"/>
              </a:lnSpc>
              <a:buFont typeface="Courier New" panose="02070309020205020404" pitchFamily="49" charset="0"/>
              <a:buChar char="o"/>
            </a:pPr>
            <a:r>
              <a:rPr lang="en-US" sz="2200" dirty="0">
                <a:sym typeface="Wingdings" pitchFamily="2" charset="2"/>
              </a:rPr>
              <a:t>Black-box  No gradients</a:t>
            </a:r>
          </a:p>
          <a:p>
            <a:pPr marL="342886" indent="-342886">
              <a:lnSpc>
                <a:spcPct val="150000"/>
              </a:lnSpc>
              <a:buFont typeface="Courier New" panose="02070309020205020404" pitchFamily="49" charset="0"/>
              <a:buChar char="o"/>
            </a:pPr>
            <a:r>
              <a:rPr lang="en-US" sz="2200" dirty="0"/>
              <a:t>Numerical routines </a:t>
            </a:r>
            <a:r>
              <a:rPr lang="en-US" sz="2200" dirty="0">
                <a:sym typeface="Wingdings" pitchFamily="2" charset="2"/>
              </a:rPr>
              <a:t> Computer simulations</a:t>
            </a:r>
            <a:endParaRPr lang="en-US" sz="2200" dirty="0"/>
          </a:p>
        </p:txBody>
      </p:sp>
      <p:cxnSp>
        <p:nvCxnSpPr>
          <p:cNvPr id="46" name="Curved Connector 45">
            <a:extLst>
              <a:ext uri="{FF2B5EF4-FFF2-40B4-BE49-F238E27FC236}">
                <a16:creationId xmlns:a16="http://schemas.microsoft.com/office/drawing/2014/main" id="{8F7597CE-C264-E345-8606-222557E46FF3}"/>
              </a:ext>
            </a:extLst>
          </p:cNvPr>
          <p:cNvCxnSpPr>
            <a:cxnSpLocks/>
            <a:stCxn id="49" idx="2"/>
          </p:cNvCxnSpPr>
          <p:nvPr/>
        </p:nvCxnSpPr>
        <p:spPr>
          <a:xfrm rot="5400000">
            <a:off x="2474122" y="2466616"/>
            <a:ext cx="52117" cy="2422960"/>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8B95E015-16C8-B04B-9188-6CA8ACBBE365}"/>
              </a:ext>
            </a:extLst>
          </p:cNvPr>
          <p:cNvCxnSpPr>
            <a:cxnSpLocks/>
            <a:stCxn id="52" idx="1"/>
          </p:cNvCxnSpPr>
          <p:nvPr/>
        </p:nvCxnSpPr>
        <p:spPr>
          <a:xfrm rot="10800000" flipV="1">
            <a:off x="1288700" y="2027120"/>
            <a:ext cx="795289" cy="663214"/>
          </a:xfrm>
          <a:prstGeom prst="curvedConnector2">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BFB73F9-470D-014A-8B7A-0F90B9316806}"/>
              </a:ext>
            </a:extLst>
          </p:cNvPr>
          <p:cNvGrpSpPr/>
          <p:nvPr/>
        </p:nvGrpSpPr>
        <p:grpSpPr>
          <a:xfrm>
            <a:off x="3288306" y="2954903"/>
            <a:ext cx="846707" cy="697135"/>
            <a:chOff x="4216302" y="2036024"/>
            <a:chExt cx="846707" cy="697135"/>
          </a:xfrm>
        </p:grpSpPr>
        <p:sp>
          <p:nvSpPr>
            <p:cNvPr id="49" name="TextBox 48">
              <a:extLst>
                <a:ext uri="{FF2B5EF4-FFF2-40B4-BE49-F238E27FC236}">
                  <a16:creationId xmlns:a16="http://schemas.microsoft.com/office/drawing/2014/main" id="{FA552296-5F0C-2C47-9C31-A82619AA4B33}"/>
                </a:ext>
              </a:extLst>
            </p:cNvPr>
            <p:cNvSpPr txBox="1"/>
            <p:nvPr/>
          </p:nvSpPr>
          <p:spPr>
            <a:xfrm>
              <a:off x="4216302" y="2333049"/>
              <a:ext cx="846707" cy="400110"/>
            </a:xfrm>
            <a:prstGeom prst="rect">
              <a:avLst/>
            </a:prstGeom>
            <a:noFill/>
          </p:spPr>
          <p:txBody>
            <a:bodyPr wrap="none" rtlCol="0">
              <a:spAutoFit/>
            </a:bodyPr>
            <a:lstStyle/>
            <a:p>
              <a:r>
                <a:rPr lang="en-US" sz="2000" dirty="0"/>
                <a:t>model</a:t>
              </a:r>
            </a:p>
          </p:txBody>
        </p:sp>
        <p:pic>
          <p:nvPicPr>
            <p:cNvPr id="50" name="Picture 49" descr="Shape&#10;&#10;Description automatically generated with medium confidence">
              <a:extLst>
                <a:ext uri="{FF2B5EF4-FFF2-40B4-BE49-F238E27FC236}">
                  <a16:creationId xmlns:a16="http://schemas.microsoft.com/office/drawing/2014/main" id="{037DE20B-7BB3-3040-A14F-BD1E2D2ECB77}"/>
                </a:ext>
              </a:extLst>
            </p:cNvPr>
            <p:cNvPicPr>
              <a:picLocks noChangeAspect="1"/>
            </p:cNvPicPr>
            <p:nvPr/>
          </p:nvPicPr>
          <p:blipFill>
            <a:blip r:embed="rId8"/>
            <a:stretch>
              <a:fillRect/>
            </a:stretch>
          </p:blipFill>
          <p:spPr>
            <a:xfrm>
              <a:off x="4271206" y="2036024"/>
              <a:ext cx="698426" cy="409602"/>
            </a:xfrm>
            <a:prstGeom prst="rect">
              <a:avLst/>
            </a:prstGeom>
            <a:ln>
              <a:noFill/>
            </a:ln>
          </p:spPr>
        </p:pic>
      </p:grpSp>
      <p:grpSp>
        <p:nvGrpSpPr>
          <p:cNvPr id="51" name="Group 50">
            <a:extLst>
              <a:ext uri="{FF2B5EF4-FFF2-40B4-BE49-F238E27FC236}">
                <a16:creationId xmlns:a16="http://schemas.microsoft.com/office/drawing/2014/main" id="{0AF9B372-FD75-6E45-B71F-F8DD0434F820}"/>
              </a:ext>
            </a:extLst>
          </p:cNvPr>
          <p:cNvGrpSpPr/>
          <p:nvPr/>
        </p:nvGrpSpPr>
        <p:grpSpPr>
          <a:xfrm>
            <a:off x="1939910" y="1845223"/>
            <a:ext cx="1331326" cy="763902"/>
            <a:chOff x="2434989" y="818444"/>
            <a:chExt cx="1331326" cy="763902"/>
          </a:xfrm>
        </p:grpSpPr>
        <p:pic>
          <p:nvPicPr>
            <p:cNvPr id="52" name="Picture 51" descr="Diagram&#10;&#10;Description automatically generated with medium confidence">
              <a:extLst>
                <a:ext uri="{FF2B5EF4-FFF2-40B4-BE49-F238E27FC236}">
                  <a16:creationId xmlns:a16="http://schemas.microsoft.com/office/drawing/2014/main" id="{2D7AA9AF-AFEE-0246-A791-7DC78ADBEB0E}"/>
                </a:ext>
              </a:extLst>
            </p:cNvPr>
            <p:cNvPicPr>
              <a:picLocks noChangeAspect="1"/>
            </p:cNvPicPr>
            <p:nvPr/>
          </p:nvPicPr>
          <p:blipFill>
            <a:blip r:embed="rId9"/>
            <a:stretch>
              <a:fillRect/>
            </a:stretch>
          </p:blipFill>
          <p:spPr>
            <a:xfrm>
              <a:off x="2579068" y="818444"/>
              <a:ext cx="972444" cy="363792"/>
            </a:xfrm>
            <a:prstGeom prst="rect">
              <a:avLst/>
            </a:prstGeom>
          </p:spPr>
        </p:pic>
        <p:sp>
          <p:nvSpPr>
            <p:cNvPr id="53" name="TextBox 52">
              <a:extLst>
                <a:ext uri="{FF2B5EF4-FFF2-40B4-BE49-F238E27FC236}">
                  <a16:creationId xmlns:a16="http://schemas.microsoft.com/office/drawing/2014/main" id="{49CF646A-C827-AB4E-A5DA-34E8784A4C56}"/>
                </a:ext>
              </a:extLst>
            </p:cNvPr>
            <p:cNvSpPr txBox="1"/>
            <p:nvPr/>
          </p:nvSpPr>
          <p:spPr>
            <a:xfrm>
              <a:off x="2434989" y="1182236"/>
              <a:ext cx="1331326" cy="400110"/>
            </a:xfrm>
            <a:prstGeom prst="rect">
              <a:avLst/>
            </a:prstGeom>
            <a:noFill/>
          </p:spPr>
          <p:txBody>
            <a:bodyPr wrap="none" rtlCol="0">
              <a:spAutoFit/>
            </a:bodyPr>
            <a:lstStyle/>
            <a:p>
              <a:r>
                <a:rPr lang="en-US" sz="2000" dirty="0"/>
                <a:t>observable</a:t>
              </a:r>
            </a:p>
          </p:txBody>
        </p:sp>
      </p:grpSp>
      <p:pic>
        <p:nvPicPr>
          <p:cNvPr id="56" name="Graphic 55" descr="Head with gears with solid fill">
            <a:extLst>
              <a:ext uri="{FF2B5EF4-FFF2-40B4-BE49-F238E27FC236}">
                <a16:creationId xmlns:a16="http://schemas.microsoft.com/office/drawing/2014/main" id="{5CE326F9-3A15-674C-A59B-3A7470AB67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80152" y="1171676"/>
            <a:ext cx="914400" cy="914400"/>
          </a:xfrm>
          <a:prstGeom prst="rect">
            <a:avLst/>
          </a:prstGeom>
        </p:spPr>
      </p:pic>
      <p:cxnSp>
        <p:nvCxnSpPr>
          <p:cNvPr id="57" name="Curved Connector 56">
            <a:extLst>
              <a:ext uri="{FF2B5EF4-FFF2-40B4-BE49-F238E27FC236}">
                <a16:creationId xmlns:a16="http://schemas.microsoft.com/office/drawing/2014/main" id="{E5D05165-501F-FD46-A1D0-DDBCC707D693}"/>
              </a:ext>
            </a:extLst>
          </p:cNvPr>
          <p:cNvCxnSpPr>
            <a:cxnSpLocks/>
            <a:stCxn id="50" idx="0"/>
            <a:endCxn id="52" idx="3"/>
          </p:cNvCxnSpPr>
          <p:nvPr/>
        </p:nvCxnSpPr>
        <p:spPr>
          <a:xfrm rot="16200000" flipV="1">
            <a:off x="2910536" y="2173015"/>
            <a:ext cx="927784" cy="635992"/>
          </a:xfrm>
          <a:prstGeom prst="curvedConnector2">
            <a:avLst/>
          </a:prstGeom>
          <a:ln w="28575">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58" name="TextBox 57">
            <a:extLst>
              <a:ext uri="{FF2B5EF4-FFF2-40B4-BE49-F238E27FC236}">
                <a16:creationId xmlns:a16="http://schemas.microsoft.com/office/drawing/2014/main" id="{7F714FBA-5F22-2C48-9E6F-7AB15D958BCF}"/>
              </a:ext>
            </a:extLst>
          </p:cNvPr>
          <p:cNvSpPr txBox="1"/>
          <p:nvPr/>
        </p:nvSpPr>
        <p:spPr>
          <a:xfrm>
            <a:off x="3374427" y="2194846"/>
            <a:ext cx="1584000"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optimization</a:t>
            </a:r>
          </a:p>
        </p:txBody>
      </p:sp>
      <p:sp>
        <p:nvSpPr>
          <p:cNvPr id="32" name="TextBox 31">
            <a:extLst>
              <a:ext uri="{FF2B5EF4-FFF2-40B4-BE49-F238E27FC236}">
                <a16:creationId xmlns:a16="http://schemas.microsoft.com/office/drawing/2014/main" id="{C01C6770-ABCC-0146-820E-B6B7359A8F70}"/>
              </a:ext>
            </a:extLst>
          </p:cNvPr>
          <p:cNvSpPr txBox="1"/>
          <p:nvPr/>
        </p:nvSpPr>
        <p:spPr>
          <a:xfrm>
            <a:off x="317149" y="4912106"/>
            <a:ext cx="5478564" cy="55399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3000" b="1" dirty="0">
                <a:ln w="10160">
                  <a:solidFill>
                    <a:sysClr val="windowText" lastClr="000000"/>
                  </a:solidFill>
                  <a:prstDash val="solid"/>
                </a:ln>
                <a:solidFill>
                  <a:schemeClr val="tx1"/>
                </a:solidFill>
                <a:effectLst>
                  <a:outerShdw blurRad="38100" dist="22860" dir="5400000" algn="tl" rotWithShape="0">
                    <a:srgbClr val="000000">
                      <a:alpha val="30000"/>
                    </a:srgbClr>
                  </a:outerShdw>
                </a:effectLst>
              </a:rPr>
              <a:t>Robust optimization algorithms!</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A7E8AD1-0B29-E444-B334-FC022817050A}"/>
                  </a:ext>
                </a:extLst>
              </p:cNvPr>
              <p:cNvSpPr txBox="1"/>
              <p:nvPr/>
            </p:nvSpPr>
            <p:spPr>
              <a:xfrm>
                <a:off x="8446876" y="153330"/>
                <a:ext cx="1492984" cy="430887"/>
              </a:xfrm>
              <a:prstGeom prst="rect">
                <a:avLst/>
              </a:prstGeom>
              <a:noFill/>
            </p:spPr>
            <p:txBody>
              <a:bodyPr wrap="square">
                <a:spAutoFit/>
              </a:bodyPr>
              <a:lstStyle/>
              <a:p>
                <a14:m>
                  <m:oMath xmlns:m="http://schemas.openxmlformats.org/officeDocument/2006/math">
                    <m:r>
                      <a:rPr lang="en-CA" sz="2200" i="1">
                        <a:latin typeface="Cambria Math" panose="02040503050406030204" pitchFamily="18" charset="0"/>
                        <a:ea typeface="Cambria Math" panose="02040503050406030204" pitchFamily="18" charset="0"/>
                      </a:rPr>
                      <m:t>ℒ</m:t>
                    </m:r>
                    <m:r>
                      <a:rPr lang="en-CA" sz="2200" i="1">
                        <a:latin typeface="Cambria Math" panose="02040503050406030204" pitchFamily="18" charset="0"/>
                        <a:ea typeface="Cambria Math" panose="02040503050406030204" pitchFamily="18" charset="0"/>
                      </a:rPr>
                      <m:t>(</m:t>
                    </m:r>
                    <m:r>
                      <a:rPr lang="en-CA" sz="2200" i="1">
                        <a:latin typeface="Cambria Math" panose="02040503050406030204" pitchFamily="18" charset="0"/>
                        <a:ea typeface="Cambria Math" panose="02040503050406030204" pitchFamily="18" charset="0"/>
                      </a:rPr>
                      <m:t>𝜃</m:t>
                    </m:r>
                    <m:r>
                      <a:rPr lang="en-CA" sz="2200" i="1">
                        <a:latin typeface="Cambria Math" panose="02040503050406030204" pitchFamily="18" charset="0"/>
                        <a:ea typeface="Cambria Math" panose="02040503050406030204" pitchFamily="18" charset="0"/>
                      </a:rPr>
                      <m:t>)</m:t>
                    </m:r>
                  </m:oMath>
                </a14:m>
                <a:r>
                  <a:rPr lang="en-US" sz="2200" dirty="0"/>
                  <a:t> </a:t>
                </a:r>
              </a:p>
            </p:txBody>
          </p:sp>
        </mc:Choice>
        <mc:Fallback>
          <p:sp>
            <p:nvSpPr>
              <p:cNvPr id="33" name="TextBox 32">
                <a:extLst>
                  <a:ext uri="{FF2B5EF4-FFF2-40B4-BE49-F238E27FC236}">
                    <a16:creationId xmlns:a16="http://schemas.microsoft.com/office/drawing/2014/main" id="{3A7E8AD1-0B29-E444-B334-FC022817050A}"/>
                  </a:ext>
                </a:extLst>
              </p:cNvPr>
              <p:cNvSpPr txBox="1">
                <a:spLocks noRot="1" noChangeAspect="1" noMove="1" noResize="1" noEditPoints="1" noAdjustHandles="1" noChangeArrowheads="1" noChangeShapeType="1" noTextEdit="1"/>
              </p:cNvSpPr>
              <p:nvPr/>
            </p:nvSpPr>
            <p:spPr>
              <a:xfrm>
                <a:off x="8446876" y="153330"/>
                <a:ext cx="1492984" cy="430887"/>
              </a:xfrm>
              <a:prstGeom prst="rect">
                <a:avLst/>
              </a:prstGeom>
              <a:blipFill>
                <a:blip r:embed="rId12"/>
                <a:stretch>
                  <a:fillRect l="-847" b="-17143"/>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53EEF6BF-9A05-1E4E-B936-CD4B1ECF0033}"/>
              </a:ext>
            </a:extLst>
          </p:cNvPr>
          <p:cNvGrpSpPr/>
          <p:nvPr/>
        </p:nvGrpSpPr>
        <p:grpSpPr>
          <a:xfrm>
            <a:off x="405610" y="2644099"/>
            <a:ext cx="1766173" cy="998410"/>
            <a:chOff x="3931401" y="1217117"/>
            <a:chExt cx="1766173" cy="998410"/>
          </a:xfrm>
        </p:grpSpPr>
        <p:pic>
          <p:nvPicPr>
            <p:cNvPr id="35" name="Graphic 34" descr="Internet outline">
              <a:extLst>
                <a:ext uri="{FF2B5EF4-FFF2-40B4-BE49-F238E27FC236}">
                  <a16:creationId xmlns:a16="http://schemas.microsoft.com/office/drawing/2014/main" id="{515EB103-1635-CE4F-9908-D64A138B99A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05424" y="1217117"/>
              <a:ext cx="946107" cy="887423"/>
            </a:xfrm>
            <a:prstGeom prst="rect">
              <a:avLst/>
            </a:prstGeom>
          </p:spPr>
        </p:pic>
        <p:pic>
          <p:nvPicPr>
            <p:cNvPr id="36" name="Picture 35">
              <a:extLst>
                <a:ext uri="{FF2B5EF4-FFF2-40B4-BE49-F238E27FC236}">
                  <a16:creationId xmlns:a16="http://schemas.microsoft.com/office/drawing/2014/main" id="{EA8B9442-7351-2E4E-B7DE-88631742EAAD}"/>
                </a:ext>
              </a:extLst>
            </p:cNvPr>
            <p:cNvPicPr>
              <a:picLocks noChangeAspect="1"/>
            </p:cNvPicPr>
            <p:nvPr/>
          </p:nvPicPr>
          <p:blipFill>
            <a:blip r:embed="rId15"/>
            <a:stretch>
              <a:fillRect/>
            </a:stretch>
          </p:blipFill>
          <p:spPr>
            <a:xfrm>
              <a:off x="3931401" y="1907318"/>
              <a:ext cx="1766173" cy="308209"/>
            </a:xfrm>
            <a:prstGeom prst="rect">
              <a:avLst/>
            </a:prstGeom>
          </p:spPr>
        </p:pic>
        <p:pic>
          <p:nvPicPr>
            <p:cNvPr id="37" name="Graphic 36" descr="Scientist female with solid fill">
              <a:extLst>
                <a:ext uri="{FF2B5EF4-FFF2-40B4-BE49-F238E27FC236}">
                  <a16:creationId xmlns:a16="http://schemas.microsoft.com/office/drawing/2014/main" id="{D59D3DDA-912D-EF48-891D-44598FBF877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64041" y="1387666"/>
              <a:ext cx="551908" cy="551908"/>
            </a:xfrm>
            <a:prstGeom prst="rect">
              <a:avLst/>
            </a:prstGeom>
          </p:spPr>
        </p:pic>
      </p:grpSp>
      <p:pic>
        <p:nvPicPr>
          <p:cNvPr id="6" name="Picture 5" descr="Shape&#10;&#10;Description automatically generated with medium confidence">
            <a:extLst>
              <a:ext uri="{FF2B5EF4-FFF2-40B4-BE49-F238E27FC236}">
                <a16:creationId xmlns:a16="http://schemas.microsoft.com/office/drawing/2014/main" id="{188CDD7A-A107-454E-BB14-506F955BABB3}"/>
              </a:ext>
            </a:extLst>
          </p:cNvPr>
          <p:cNvPicPr>
            <a:picLocks noChangeAspect="1"/>
          </p:cNvPicPr>
          <p:nvPr/>
        </p:nvPicPr>
        <p:blipFill>
          <a:blip r:embed="rId18"/>
          <a:stretch>
            <a:fillRect/>
          </a:stretch>
        </p:blipFill>
        <p:spPr>
          <a:xfrm>
            <a:off x="7130940" y="3551095"/>
            <a:ext cx="438150" cy="254000"/>
          </a:xfrm>
          <a:prstGeom prst="rect">
            <a:avLst/>
          </a:prstGeom>
        </p:spPr>
      </p:pic>
      <p:sp>
        <p:nvSpPr>
          <p:cNvPr id="4" name="Slide Number Placeholder 3">
            <a:extLst>
              <a:ext uri="{FF2B5EF4-FFF2-40B4-BE49-F238E27FC236}">
                <a16:creationId xmlns:a16="http://schemas.microsoft.com/office/drawing/2014/main" id="{FA114742-286D-D848-8620-66E899A241A7}"/>
              </a:ext>
            </a:extLst>
          </p:cNvPr>
          <p:cNvSpPr>
            <a:spLocks noGrp="1"/>
          </p:cNvSpPr>
          <p:nvPr>
            <p:ph type="sldNum" sz="quarter" idx="12"/>
          </p:nvPr>
        </p:nvSpPr>
        <p:spPr/>
        <p:txBody>
          <a:bodyPr/>
          <a:lstStyle/>
          <a:p>
            <a:fld id="{A60C7CE6-8818-8D41-A3F6-F06BAFCEBB1F}" type="slidenum">
              <a:rPr lang="en-US" smtClean="0"/>
              <a:t>9</a:t>
            </a:fld>
            <a:endParaRPr lang="en-US"/>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621FE530-13CA-B042-A4B9-38945B3EECE3}"/>
                  </a:ext>
                </a:extLst>
              </p:cNvPr>
              <p:cNvSpPr txBox="1"/>
              <p:nvPr/>
            </p:nvSpPr>
            <p:spPr>
              <a:xfrm>
                <a:off x="4662362" y="2529103"/>
                <a:ext cx="770870" cy="4308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CA" sz="2200" i="1">
                        <a:latin typeface="Cambria Math" panose="02040503050406030204" pitchFamily="18" charset="0"/>
                        <a:ea typeface="Cambria Math" panose="02040503050406030204" pitchFamily="18" charset="0"/>
                      </a:rPr>
                      <m:t>ℒ</m:t>
                    </m:r>
                    <m:r>
                      <a:rPr lang="en-CA" sz="2200" i="1">
                        <a:latin typeface="Cambria Math" panose="02040503050406030204" pitchFamily="18" charset="0"/>
                        <a:ea typeface="Cambria Math" panose="02040503050406030204" pitchFamily="18" charset="0"/>
                      </a:rPr>
                      <m:t>(</m:t>
                    </m:r>
                    <m:r>
                      <a:rPr lang="en-CA" sz="2200" i="1">
                        <a:latin typeface="Cambria Math" panose="02040503050406030204" pitchFamily="18" charset="0"/>
                        <a:ea typeface="Cambria Math" panose="02040503050406030204" pitchFamily="18" charset="0"/>
                      </a:rPr>
                      <m:t>𝜃</m:t>
                    </m:r>
                    <m:r>
                      <a:rPr lang="en-CA" sz="2200" i="1">
                        <a:latin typeface="Cambria Math" panose="02040503050406030204" pitchFamily="18" charset="0"/>
                        <a:ea typeface="Cambria Math" panose="02040503050406030204" pitchFamily="18" charset="0"/>
                      </a:rPr>
                      <m:t>)</m:t>
                    </m:r>
                  </m:oMath>
                </a14:m>
                <a:r>
                  <a:rPr lang="en-US" sz="2200" dirty="0"/>
                  <a:t> </a:t>
                </a:r>
              </a:p>
            </p:txBody>
          </p:sp>
        </mc:Choice>
        <mc:Fallback>
          <p:sp>
            <p:nvSpPr>
              <p:cNvPr id="38" name="TextBox 37">
                <a:extLst>
                  <a:ext uri="{FF2B5EF4-FFF2-40B4-BE49-F238E27FC236}">
                    <a16:creationId xmlns:a16="http://schemas.microsoft.com/office/drawing/2014/main" id="{621FE530-13CA-B042-A4B9-38945B3EECE3}"/>
                  </a:ext>
                </a:extLst>
              </p:cNvPr>
              <p:cNvSpPr txBox="1">
                <a:spLocks noRot="1" noChangeAspect="1" noMove="1" noResize="1" noEditPoints="1" noAdjustHandles="1" noChangeArrowheads="1" noChangeShapeType="1" noTextEdit="1"/>
              </p:cNvSpPr>
              <p:nvPr/>
            </p:nvSpPr>
            <p:spPr>
              <a:xfrm>
                <a:off x="4662362" y="2529103"/>
                <a:ext cx="770870" cy="430887"/>
              </a:xfrm>
              <a:prstGeom prst="rect">
                <a:avLst/>
              </a:prstGeom>
              <a:blipFill>
                <a:blip r:embed="rId19"/>
                <a:stretch>
                  <a:fillRect r="-3175" b="-16667"/>
                </a:stretch>
              </a:blipFill>
            </p:spPr>
            <p:txBody>
              <a:bodyPr/>
              <a:lstStyle/>
              <a:p>
                <a:r>
                  <a:rPr lang="en-US">
                    <a:noFill/>
                  </a:rPr>
                  <a:t> </a:t>
                </a:r>
              </a:p>
            </p:txBody>
          </p:sp>
        </mc:Fallback>
      </mc:AlternateContent>
    </p:spTree>
    <p:extLst>
      <p:ext uri="{BB962C8B-B14F-4D97-AF65-F5344CB8AC3E}">
        <p14:creationId xmlns:p14="http://schemas.microsoft.com/office/powerpoint/2010/main" val="126745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1579</Words>
  <Application>Microsoft Macintosh PowerPoint</Application>
  <PresentationFormat>Widescreen</PresentationFormat>
  <Paragraphs>211</Paragraphs>
  <Slides>39</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Calibri Light</vt:lpstr>
      <vt:lpstr>Cambria Math</vt:lpstr>
      <vt:lpstr>Courier New</vt:lpstr>
      <vt:lpstr>Garamond</vt:lpstr>
      <vt:lpstr>Noto Sans Symbols</vt:lpstr>
      <vt:lpstr>Verdana</vt:lpstr>
      <vt:lpstr>Office Theme</vt:lpstr>
      <vt:lpstr>PowerPoint Presentation</vt:lpstr>
      <vt:lpstr>PowerPoint Presentation</vt:lpstr>
      <vt:lpstr>PowerPoint Presentation</vt:lpstr>
      <vt:lpstr>PowerPoint Presentation</vt:lpstr>
      <vt:lpstr>PowerPoint Presentation</vt:lpstr>
      <vt:lpstr>Material design Challenges</vt:lpstr>
      <vt:lpstr>PowerPoint Presentation</vt:lpstr>
      <vt:lpstr>PowerPoint Presentation</vt:lpstr>
      <vt:lpstr>PowerPoint Presentation</vt:lpstr>
      <vt:lpstr>Optimization algorithms</vt:lpstr>
      <vt:lpstr>Genetic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to use GA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Climate Change</vt:lpstr>
      <vt:lpstr>Carbon Capture and Storage</vt:lpstr>
      <vt:lpstr>Carbon Capture and Storage</vt:lpstr>
      <vt:lpstr>PowerPoint Presentation</vt:lpstr>
      <vt:lpstr>PowerPoint Presentation</vt:lpstr>
      <vt:lpstr>PowerPoint Presentation</vt:lpstr>
      <vt:lpstr>PowerPoint Presentation</vt:lpstr>
      <vt:lpstr>ReaxFF</vt:lpstr>
      <vt:lpstr>EvoMol - Overview</vt:lpstr>
      <vt:lpstr>EvoMol - Graph Representation</vt:lpstr>
      <vt:lpstr>EvoMol</vt:lpstr>
      <vt:lpstr>EvoMol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Rodrigo Vargas Hernandez</dc:creator>
  <cp:lastModifiedBy>Rodrigo Vargas Hernandez</cp:lastModifiedBy>
  <cp:revision>40</cp:revision>
  <dcterms:created xsi:type="dcterms:W3CDTF">2023-03-30T02:29:40Z</dcterms:created>
  <dcterms:modified xsi:type="dcterms:W3CDTF">2023-03-30T15:49:42Z</dcterms:modified>
</cp:coreProperties>
</file>